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6"/>
  </p:notesMasterIdLst>
  <p:sldIdLst>
    <p:sldId id="291" r:id="rId2"/>
    <p:sldId id="29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7" r:id="rId17"/>
    <p:sldId id="293" r:id="rId18"/>
    <p:sldId id="288" r:id="rId19"/>
    <p:sldId id="256" r:id="rId20"/>
    <p:sldId id="25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3" autoAdjust="0"/>
    <p:restoredTop sz="94660"/>
  </p:normalViewPr>
  <p:slideViewPr>
    <p:cSldViewPr>
      <p:cViewPr varScale="1">
        <p:scale>
          <a:sx n="58" d="100"/>
          <a:sy n="58" d="100"/>
        </p:scale>
        <p:origin x="-7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383088" y="0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AFC0-F9D5-496B-8C8D-6FFADA7FA270}" type="datetimeFigureOut">
              <a:rPr lang="es-EC" smtClean="0"/>
              <a:t>15/01/2012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25575" y="752475"/>
            <a:ext cx="4889500" cy="3767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74700" y="4770438"/>
            <a:ext cx="6191250" cy="4519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39288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383088" y="9539288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D282F-F02B-4421-80CE-1DE080B568C3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62860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389B-57BF-40AE-9879-2AD1E44DB190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373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2475" y="2403475"/>
            <a:ext cx="853757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538" y="4386263"/>
            <a:ext cx="70294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B3404-859E-44D1-8261-41B93A21264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3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53034-26B4-40F6-B23E-CBC7FB4F39C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2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CBA67-D31B-4051-B844-266669DF3F9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1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4EDA1-965F-4BA4-9F98-EEFAB607846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09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750" y="4973638"/>
            <a:ext cx="8535988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750" y="3279775"/>
            <a:ext cx="8535988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80878-010C-49CA-88AB-1B63CE249DF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4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2475" y="2235200"/>
            <a:ext cx="4192588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97463" y="2235200"/>
            <a:ext cx="4192587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F23C5-EC3F-470B-B324-B9AFF40E0E4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4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1650" y="1731963"/>
            <a:ext cx="44370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650" y="2454275"/>
            <a:ext cx="44370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2225" y="1731963"/>
            <a:ext cx="443865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2225" y="2454275"/>
            <a:ext cx="443865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323A8-B930-4BBB-A6B5-EC84666579C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2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24DC6-0281-4BD7-B372-D0404863773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8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9135D-7063-4F17-951C-486E829B6A7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2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7975"/>
            <a:ext cx="33051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5888" y="307975"/>
            <a:ext cx="5614987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1650" y="1619250"/>
            <a:ext cx="33051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6C7B0-63B5-47C1-B263-4D04FD03214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28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8500" y="5418138"/>
            <a:ext cx="6026150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8500" y="692150"/>
            <a:ext cx="6026150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8500" y="6056313"/>
            <a:ext cx="6026150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5DAD3-7C25-4D25-8758-18C34E32CF1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4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235200"/>
            <a:ext cx="8537575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88D825BE-6834-44F2-A2B6-2C7BB370382C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Freeform 8" descr="50%"/>
          <p:cNvSpPr>
            <a:spLocks noChangeArrowheads="1"/>
          </p:cNvSpPr>
          <p:nvPr/>
        </p:nvSpPr>
        <p:spPr bwMode="auto">
          <a:xfrm>
            <a:off x="6781800" y="3910013"/>
            <a:ext cx="3030538" cy="2230437"/>
          </a:xfrm>
          <a:custGeom>
            <a:avLst/>
            <a:gdLst>
              <a:gd name="T0" fmla="*/ 0 w 1909"/>
              <a:gd name="T1" fmla="*/ 1405 h 1405"/>
              <a:gd name="T2" fmla="*/ 1909 w 1909"/>
              <a:gd name="T3" fmla="*/ 0 h 1405"/>
              <a:gd name="T4" fmla="*/ 1909 w 1909"/>
              <a:gd name="T5" fmla="*/ 31 h 1405"/>
              <a:gd name="T6" fmla="*/ 37 w 1909"/>
              <a:gd name="T7" fmla="*/ 1405 h 1405"/>
              <a:gd name="T8" fmla="*/ 0 w 1909"/>
              <a:gd name="T9" fmla="*/ 1405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9" h="1405">
                <a:moveTo>
                  <a:pt x="0" y="1405"/>
                </a:moveTo>
                <a:cubicBezTo>
                  <a:pt x="331" y="598"/>
                  <a:pt x="1077" y="12"/>
                  <a:pt x="1909" y="0"/>
                </a:cubicBezTo>
                <a:cubicBezTo>
                  <a:pt x="1909" y="31"/>
                  <a:pt x="1909" y="31"/>
                  <a:pt x="1909" y="31"/>
                </a:cubicBezTo>
                <a:cubicBezTo>
                  <a:pt x="1052" y="79"/>
                  <a:pt x="383" y="611"/>
                  <a:pt x="37" y="1405"/>
                </a:cubicBezTo>
                <a:cubicBezTo>
                  <a:pt x="37" y="1405"/>
                  <a:pt x="0" y="1404"/>
                  <a:pt x="0" y="1405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6465888" y="6142038"/>
            <a:ext cx="315912" cy="1379537"/>
          </a:xfrm>
          <a:custGeom>
            <a:avLst/>
            <a:gdLst>
              <a:gd name="T0" fmla="*/ 199 w 199"/>
              <a:gd name="T1" fmla="*/ 0 h 869"/>
              <a:gd name="T2" fmla="*/ 0 w 199"/>
              <a:gd name="T3" fmla="*/ 869 h 86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9" h="869">
                <a:moveTo>
                  <a:pt x="199" y="0"/>
                </a:moveTo>
                <a:cubicBezTo>
                  <a:pt x="75" y="314"/>
                  <a:pt x="16" y="575"/>
                  <a:pt x="0" y="869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2025650" y="209550"/>
            <a:ext cx="603250" cy="434975"/>
          </a:xfrm>
          <a:custGeom>
            <a:avLst/>
            <a:gdLst>
              <a:gd name="T0" fmla="*/ 197 w 380"/>
              <a:gd name="T1" fmla="*/ 274 h 274"/>
              <a:gd name="T2" fmla="*/ 197 w 380"/>
              <a:gd name="T3" fmla="*/ 274 h 274"/>
              <a:gd name="T4" fmla="*/ 380 w 380"/>
              <a:gd name="T5" fmla="*/ 0 h 274"/>
              <a:gd name="T6" fmla="*/ 0 w 380"/>
              <a:gd name="T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0" h="274">
                <a:moveTo>
                  <a:pt x="197" y="274"/>
                </a:moveTo>
                <a:cubicBezTo>
                  <a:pt x="197" y="274"/>
                  <a:pt x="197" y="274"/>
                  <a:pt x="197" y="274"/>
                </a:cubicBezTo>
                <a:cubicBezTo>
                  <a:pt x="380" y="0"/>
                  <a:pt x="380" y="0"/>
                  <a:pt x="38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575" y="2055813"/>
            <a:ext cx="490538" cy="3673475"/>
          </a:xfrm>
          <a:prstGeom prst="rect">
            <a:avLst/>
          </a:prstGeom>
          <a:gradFill rotWithShape="0">
            <a:gsLst>
              <a:gs pos="0">
                <a:srgbClr val="80808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2338388" y="882650"/>
            <a:ext cx="7018337" cy="1588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37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Introduction to Tools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Introduction to PM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Windows Parentage and Ownership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2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Window Controls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2 – Menus and Messages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Memory Management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4 – Memory Management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Dynamic Link Libraries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Lab Exercise 5 – Dynamic Link Libraries</a:t>
            </a:r>
          </a:p>
        </p:txBody>
      </p:sp>
    </p:spTree>
    <p:extLst>
      <p:ext uri="{BB962C8B-B14F-4D97-AF65-F5344CB8AC3E}">
        <p14:creationId xmlns:p14="http://schemas.microsoft.com/office/powerpoint/2010/main" val="20412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Subclassing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powerful object-oriented concept is inheritance.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We can implement this in OS/2 by subclassing existing window classes.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For example, subclassing an entry-field control to perform editing and validation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Or subclassing a MLE control to create a system editor.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Write a winproc which deals just with new messages you define or over-rides messages defined in the parent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 the new winproc, replace all calls to WinDefWindowProc with calls to the old window procedure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subclass: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oldwndproc = WinSubclassWindow(hwnd, newwndproc);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Note because the window is subclassed after creation, WM_CREATE cannot be overridden</a:t>
            </a:r>
          </a:p>
        </p:txBody>
      </p:sp>
    </p:spTree>
    <p:extLst>
      <p:ext uri="{BB962C8B-B14F-4D97-AF65-F5344CB8AC3E}">
        <p14:creationId xmlns:p14="http://schemas.microsoft.com/office/powerpoint/2010/main" val="2633885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Dialogs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child windows used for user interaction, usually in question/answer format, over a brief period of time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dialog window is a subclassed frame window which organises a set of controls and provides default high-level processing of tab keys, editing etc.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created by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WinDlgBox()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WinLoadDlg()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WinCreateDlg()</a:t>
            </a:r>
          </a:p>
        </p:txBody>
      </p:sp>
    </p:spTree>
    <p:extLst>
      <p:ext uri="{BB962C8B-B14F-4D97-AF65-F5344CB8AC3E}">
        <p14:creationId xmlns:p14="http://schemas.microsoft.com/office/powerpoint/2010/main" val="355135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WinDlgBox()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Produces a modal dialog window which must be dealt with and dismissed before other application windows can obtain focus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Creates the dialog window from a template stored in the module resources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processed via a programmer-supplied dialog procedure much like a window procedure, except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Creation processing done in WM_INITDLG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Default should return WinDefDlgProc()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Removed by the WinDismissDlg() call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Return the ID of the button used to dismiss the dialog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Pass parameters and defaults in a structure which must start with a cbSize field</a:t>
            </a:r>
          </a:p>
        </p:txBody>
      </p:sp>
    </p:spTree>
    <p:extLst>
      <p:ext uri="{BB962C8B-B14F-4D97-AF65-F5344CB8AC3E}">
        <p14:creationId xmlns:p14="http://schemas.microsoft.com/office/powerpoint/2010/main" val="3503951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WinLoadDlg()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Produces a modeless dialog box which remains on the screen while the user works with this and other windows (like a standard window)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Creates the dialog window from a template stored in the module resources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processed via a programmer-supplied dialog procedure much like a window procedure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Creation processing done in WM_INITDLG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made modal with the WinProcessDlg() call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Removed by the WinDismissDlg() call</a:t>
            </a:r>
          </a:p>
        </p:txBody>
      </p:sp>
    </p:spTree>
    <p:extLst>
      <p:ext uri="{BB962C8B-B14F-4D97-AF65-F5344CB8AC3E}">
        <p14:creationId xmlns:p14="http://schemas.microsoft.com/office/powerpoint/2010/main" val="940090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WinCreateDlg()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Produces a modeless dialog box which remains on the screen while the user works with this and other windows (like a standard window)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Creates the dialog window dynamically from a template built in memory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processed via a programmer-supplied dialog procedure much like a window procedure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Creation processing done in WM_INITDLG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made modal with the WinProcessDlg() call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Removed by the WinDismissDlg() call</a:t>
            </a:r>
          </a:p>
        </p:txBody>
      </p:sp>
    </p:spTree>
    <p:extLst>
      <p:ext uri="{BB962C8B-B14F-4D97-AF65-F5344CB8AC3E}">
        <p14:creationId xmlns:p14="http://schemas.microsoft.com/office/powerpoint/2010/main" val="2446896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Dialog Templates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created by the Dialog Editor (dlgbox.exe)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Kindergarten 'paint-by-numbers' exercise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Or by manual scripting in the resource compiler file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hard work!</a:t>
            </a:r>
          </a:p>
        </p:txBody>
      </p:sp>
    </p:spTree>
    <p:extLst>
      <p:ext uri="{BB962C8B-B14F-4D97-AF65-F5344CB8AC3E}">
        <p14:creationId xmlns:p14="http://schemas.microsoft.com/office/powerpoint/2010/main" val="949430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2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9 – Multiple Windows and Instance Data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789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3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9 – …continues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7018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Standard Dialogs and INI Files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9789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65563" y="193675"/>
            <a:ext cx="5003800" cy="3319463"/>
          </a:xfrm>
          <a:custGeom>
            <a:avLst/>
            <a:gdLst>
              <a:gd name="T0" fmla="*/ 1556 w 3152"/>
              <a:gd name="T1" fmla="*/ 2091 h 2091"/>
              <a:gd name="T2" fmla="*/ 1556 w 3152"/>
              <a:gd name="T3" fmla="*/ 2091 h 2091"/>
              <a:gd name="T4" fmla="*/ 3152 w 3152"/>
              <a:gd name="T5" fmla="*/ 0 h 2091"/>
              <a:gd name="T6" fmla="*/ 0 w 3152"/>
              <a:gd name="T7" fmla="*/ 5 h 2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52" h="2091">
                <a:moveTo>
                  <a:pt x="1556" y="2091"/>
                </a:moveTo>
                <a:cubicBezTo>
                  <a:pt x="1556" y="2091"/>
                  <a:pt x="1556" y="2091"/>
                  <a:pt x="1556" y="2091"/>
                </a:cubicBezTo>
                <a:cubicBezTo>
                  <a:pt x="3152" y="0"/>
                  <a:pt x="3152" y="0"/>
                  <a:pt x="3152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43163"/>
            <a:ext cx="533400" cy="3663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34175" y="3829050"/>
            <a:ext cx="2640013" cy="1874838"/>
          </a:xfrm>
          <a:custGeom>
            <a:avLst/>
            <a:gdLst>
              <a:gd name="T0" fmla="*/ 1 w 1663"/>
              <a:gd name="T1" fmla="*/ 1181 h 1181"/>
              <a:gd name="T2" fmla="*/ 1663 w 1663"/>
              <a:gd name="T3" fmla="*/ 0 h 1181"/>
              <a:gd name="T4" fmla="*/ 1651 w 1663"/>
              <a:gd name="T5" fmla="*/ 29 h 1181"/>
              <a:gd name="T6" fmla="*/ 31 w 1663"/>
              <a:gd name="T7" fmla="*/ 1180 h 1181"/>
              <a:gd name="T8" fmla="*/ 1 w 1663"/>
              <a:gd name="T9" fmla="*/ 1181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3" h="1181">
                <a:moveTo>
                  <a:pt x="1" y="1181"/>
                </a:moveTo>
                <a:cubicBezTo>
                  <a:pt x="278" y="504"/>
                  <a:pt x="965" y="10"/>
                  <a:pt x="1663" y="0"/>
                </a:cubicBezTo>
                <a:cubicBezTo>
                  <a:pt x="1651" y="29"/>
                  <a:pt x="1651" y="29"/>
                  <a:pt x="1651" y="29"/>
                </a:cubicBezTo>
                <a:cubicBezTo>
                  <a:pt x="931" y="69"/>
                  <a:pt x="322" y="514"/>
                  <a:pt x="31" y="1180"/>
                </a:cubicBezTo>
                <a:cubicBezTo>
                  <a:pt x="31" y="1180"/>
                  <a:pt x="0" y="1180"/>
                  <a:pt x="1" y="1181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46838" y="5703888"/>
            <a:ext cx="288925" cy="1346200"/>
          </a:xfrm>
          <a:custGeom>
            <a:avLst/>
            <a:gdLst>
              <a:gd name="T0" fmla="*/ 182 w 182"/>
              <a:gd name="T1" fmla="*/ 0 h 848"/>
              <a:gd name="T2" fmla="*/ 0 w 182"/>
              <a:gd name="T3" fmla="*/ 848 h 8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2" h="848">
                <a:moveTo>
                  <a:pt x="182" y="0"/>
                </a:moveTo>
                <a:cubicBezTo>
                  <a:pt x="77" y="264"/>
                  <a:pt x="10" y="598"/>
                  <a:pt x="0" y="848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53425" y="2989263"/>
            <a:ext cx="101600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45488" y="3773488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37550" y="4545013"/>
            <a:ext cx="100013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51838" y="5272088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62950" y="2190750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70888" y="1387475"/>
            <a:ext cx="101600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8388" y="1135063"/>
            <a:ext cx="7018337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32038" y="1139825"/>
            <a:ext cx="708977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Standard Dialogs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7463" y="5826125"/>
            <a:ext cx="629602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For Files and Fonts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05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Day 3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1 – Threads, IPC and File I/O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2 – Lab Exercise 6 - Threads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3 - Workshop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</a:t>
            </a:r>
            <a:r>
              <a:rPr lang="en-US" sz="18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 % EA’s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Lab Exercise 8 – Directory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Listing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4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Window Words,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, Dialogs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9 – Multiple Windows and Instance Data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Lab Exercise 9 continues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 – Standard Dialogs and INI files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5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Graphics Programming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Interfase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2 - Workshop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SOM and WPS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It’s Friday…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2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FILEDLG Structure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8027987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cbSize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Size of FILEDLG structure.  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FDS_ flags. Alter behavior of </a:t>
            </a:r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dlg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.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ulUser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User defined field.         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lReturn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Result code from dialog dismissal.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lSRC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System return code.         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pszTitle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String to display in title bar.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pszOKButton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 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String to display in OK button.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pfnDlgProc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Entry point to custom dialog proc.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pszIType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initial EA type filter.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papszITypeList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;		  	/* 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Type strings.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pszIDrive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Initial drive.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papszIDriveList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Drive strings.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hMod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Custom File Dialog template.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szFullFile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[CCHMAXPATH];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Initial  path and file.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papszFQFilename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FQFname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ulFQFCount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Number of files selected    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usDlgId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Custom dialog id.                  */</a:t>
            </a:r>
          </a:p>
          <a:p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x;      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X coordinate of the dialog         */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sEAType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           </a:t>
            </a:r>
            <a:r>
              <a:rPr lang="en-US" sz="1400" dirty="0" smtClean="0">
                <a:solidFill>
                  <a:srgbClr val="000000"/>
                </a:solidFill>
                <a:latin typeface="Courier" pitchFamily="17" charset="0"/>
              </a:rPr>
              <a:t>		/* 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Selected file's EA Type.           */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File Dialog Flags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FDS_OPEN_DIALOG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FDS_SAVEAS_DIALOG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FDS_CENTER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FDS_CUSTOM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FDS_HELPBUTTON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FDS_FILTERUNION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FDS_PRELOAD_VOLINFO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FDS_MULTIPLESEL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FDS_ENABLEFILELB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FDS_INCLUDE_EAS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File Dialog Messages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FDM_VALIDATE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FDM_FILTER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WM_COMMAND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Using Standard File Dialog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FILEDLG fildlg;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HFILE hFile;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memset(&amp;fildlg, NULL, sizeof(FILDLG));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fildlg.cbsize=sizeof(FILDLG);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fildlg.fl = FDS_OPEN_DIALOG | FDS_CENTER | FDS_HELPBUTTON;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fildlg.pszTitle = "Open Edit File";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hwndFileDlg = WinFileDlg(HWND_DESKTOP, hwndOwner, &amp;fildlg);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if(hwndFileDlg &amp;&amp; (fildlg.lReturn == DID_OK))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	rc = DosOpen(fild.szFullFile, &amp;hFile, &amp;ulAction, . . .);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Standard File Open/Save Dialog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575300" y="1735931"/>
            <a:ext cx="3768725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ulUser	Blank field for application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lReturn;	Return Value of the Dialog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lSRC;	System return code.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lEmHeight;	Em height of the current font  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lXHeight;	X height of the current font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lExternalLeading;	External Leading of font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hMod;	 Module to load custom template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fAttrs;	Font attribute structure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sNominalPointSize;	Nominal Point Size of font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usWeight;	The boldness of the font 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usWidth;	The width of the font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x;	X coordinate of the dialog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y;	Y coordinate of the dialog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usDlgId;	ID of a custom dialog template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usFamilyBufLen;	Length of family buffer provided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usReserved;	reserved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FONTDLG Structure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54138" y="1735931"/>
            <a:ext cx="3767137" cy="533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cbSize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</a:t>
            </a:r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sizeof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(FONTDLG)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hpsScreen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Screen presentation space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hpsPrinter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Printer presentation space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pszTitle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Application supplied title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pszPreview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 String to print in preview </a:t>
            </a:r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wndw</a:t>
            </a:r>
            <a:endParaRPr lang="en-US" sz="1400" dirty="0">
              <a:solidFill>
                <a:srgbClr val="000000"/>
              </a:solidFill>
              <a:latin typeface="Courier" pitchFamily="17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pszPtSizeList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Application provided size list 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pfnDlgProc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Dialog subclass procedure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pszFamilyname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Family name of font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fxPointSize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Point size the user selected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FNTS_* flags - dialog styles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flFlags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FNTF_* state flags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flType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Font type option bits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flTypeMask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 Mask of which font types to use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flStyle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The selected style bits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flStyleMask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Mask of which style bits to use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clrFore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Selected foreground color</a:t>
            </a:r>
          </a:p>
          <a:p>
            <a:r>
              <a:rPr lang="en-US" sz="1400" dirty="0" err="1">
                <a:solidFill>
                  <a:srgbClr val="000000"/>
                </a:solidFill>
                <a:latin typeface="Courier" pitchFamily="17" charset="0"/>
              </a:rPr>
              <a:t>clrBack</a:t>
            </a:r>
            <a:r>
              <a:rPr lang="en-US" sz="1400" dirty="0">
                <a:solidFill>
                  <a:srgbClr val="000000"/>
                </a:solidFill>
                <a:latin typeface="Courier" pitchFamily="17" charset="0"/>
              </a:rPr>
              <a:t>;	Selected background color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Font Dialog Flags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FNTS_CENTER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FNTS_CUSTOM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FNTS_HELPBUTTON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FNTS_MULTIFONTSELECTION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FNTS_MODELESS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Font Dialog Messages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FNTM_FACENAMECHANGED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FNTM_POINTSIZECHANGED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FNTM_STYLECHANGED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FNTM_COLORCHANGED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FNTM_UPDATEPREVIEW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FNTM_FILTERLIST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WM_COMMAND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575300" y="1903413"/>
            <a:ext cx="4270375" cy="347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DID_UNDERSCORE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DID_STRIKEOUT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DID_HELP_BUTTON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DID_APPLY_BUTTON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DID_RESET_BUTTON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DID_NAME_PREFIX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DID_STYLE_PREFIX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DID_SAMPLE_GROUPBOX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DID_EMPHASIS_GROUPBOX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Font Dialog Standard Controls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354138" y="1903413"/>
            <a:ext cx="3767137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DID_OK_BUTTON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DID_CANCEL_BUTTON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DID_FONT_DIALOG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DID_NAME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DID_STYLE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DID_DISPLAY_FILTER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DID_PRINTER_FILTER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DID_SIZE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DID_SAMPLE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DID_OUTLINE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Using the Font Dialog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FONTDLG fntdlg;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USHORT usCodePage;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HPS hpsScreen;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hpsScreen=WinGetPS(hwnd);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memset(&amp;fntdlg, NULL, sizeof(FONTDLG));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fntdlg.cbSize = sizeof(FONTDLG);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fntdlg.fl = FNTS_CENTER | FNTS_HELPBUTTON;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fntdlg.pszTitle = "Fonts";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fntdlg.pszFamilyName = "";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fntdlg.fxPointSize = MAKEFIXED(12,0);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fntdlg.usWeight = FWEIGHT_NORMAL;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fntdlg.usWidth = FWIDTH_NORMAL;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3400" b="1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 – Session 1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Window Words,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Dialogs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44962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Using the Font Dialog (cont)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fntdlg.flType = 0L;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fntdlg.clrFore = CLR_BLACK;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fntdlg.clrBack = CLR_WHITE;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fntdlg.fAttrs.usCodePage = usCodePage;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fntdlg.hpsScreen = hpsScreen;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hwndFontDlg = WinFontDlg(HWND_DESKTOP, hwndOwner, &amp;fntdlg);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if(hwndFontDlg &amp;&amp; (fntdlg.lReturn == DID_OK))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	WinInvalidateRect(hwnd, NULL, 0L);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reeform 3" descr="25%"/>
          <p:cNvSpPr>
            <a:spLocks noChangeArrowheads="1"/>
          </p:cNvSpPr>
          <p:nvPr/>
        </p:nvSpPr>
        <p:spPr bwMode="auto">
          <a:xfrm>
            <a:off x="3865563" y="193675"/>
            <a:ext cx="5003800" cy="3319463"/>
          </a:xfrm>
          <a:custGeom>
            <a:avLst/>
            <a:gdLst>
              <a:gd name="T0" fmla="*/ 1556 w 3152"/>
              <a:gd name="T1" fmla="*/ 2091 h 2091"/>
              <a:gd name="T2" fmla="*/ 1556 w 3152"/>
              <a:gd name="T3" fmla="*/ 2091 h 2091"/>
              <a:gd name="T4" fmla="*/ 3152 w 3152"/>
              <a:gd name="T5" fmla="*/ 0 h 2091"/>
              <a:gd name="T6" fmla="*/ 0 w 3152"/>
              <a:gd name="T7" fmla="*/ 5 h 2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52" h="2091">
                <a:moveTo>
                  <a:pt x="1556" y="2091"/>
                </a:moveTo>
                <a:cubicBezTo>
                  <a:pt x="1556" y="2091"/>
                  <a:pt x="1556" y="2091"/>
                  <a:pt x="1556" y="2091"/>
                </a:cubicBezTo>
                <a:cubicBezTo>
                  <a:pt x="3152" y="0"/>
                  <a:pt x="3152" y="0"/>
                  <a:pt x="3152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6875" y="2443163"/>
            <a:ext cx="533400" cy="3663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Freeform 5" descr="50%"/>
          <p:cNvSpPr>
            <a:spLocks noChangeArrowheads="1"/>
          </p:cNvSpPr>
          <p:nvPr/>
        </p:nvSpPr>
        <p:spPr bwMode="auto">
          <a:xfrm>
            <a:off x="6734175" y="3829050"/>
            <a:ext cx="2640013" cy="1874838"/>
          </a:xfrm>
          <a:custGeom>
            <a:avLst/>
            <a:gdLst>
              <a:gd name="T0" fmla="*/ 1 w 1663"/>
              <a:gd name="T1" fmla="*/ 1181 h 1181"/>
              <a:gd name="T2" fmla="*/ 1663 w 1663"/>
              <a:gd name="T3" fmla="*/ 0 h 1181"/>
              <a:gd name="T4" fmla="*/ 1651 w 1663"/>
              <a:gd name="T5" fmla="*/ 29 h 1181"/>
              <a:gd name="T6" fmla="*/ 31 w 1663"/>
              <a:gd name="T7" fmla="*/ 1180 h 1181"/>
              <a:gd name="T8" fmla="*/ 1 w 1663"/>
              <a:gd name="T9" fmla="*/ 1181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3" h="1181">
                <a:moveTo>
                  <a:pt x="1" y="1181"/>
                </a:moveTo>
                <a:cubicBezTo>
                  <a:pt x="278" y="504"/>
                  <a:pt x="965" y="10"/>
                  <a:pt x="1663" y="0"/>
                </a:cubicBezTo>
                <a:cubicBezTo>
                  <a:pt x="1651" y="29"/>
                  <a:pt x="1651" y="29"/>
                  <a:pt x="1651" y="29"/>
                </a:cubicBezTo>
                <a:cubicBezTo>
                  <a:pt x="931" y="69"/>
                  <a:pt x="322" y="514"/>
                  <a:pt x="31" y="1180"/>
                </a:cubicBezTo>
                <a:cubicBezTo>
                  <a:pt x="31" y="1180"/>
                  <a:pt x="0" y="1180"/>
                  <a:pt x="1" y="1181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6446838" y="5703888"/>
            <a:ext cx="288925" cy="1346200"/>
          </a:xfrm>
          <a:custGeom>
            <a:avLst/>
            <a:gdLst>
              <a:gd name="T0" fmla="*/ 182 w 182"/>
              <a:gd name="T1" fmla="*/ 0 h 848"/>
              <a:gd name="T2" fmla="*/ 0 w 182"/>
              <a:gd name="T3" fmla="*/ 848 h 8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2" h="848">
                <a:moveTo>
                  <a:pt x="182" y="0"/>
                </a:moveTo>
                <a:cubicBezTo>
                  <a:pt x="77" y="264"/>
                  <a:pt x="10" y="598"/>
                  <a:pt x="0" y="848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8353425" y="2989263"/>
            <a:ext cx="101600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8345488" y="3773488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8337550" y="4545013"/>
            <a:ext cx="100013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8351838" y="5272088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8362950" y="2190750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8370888" y="1387475"/>
            <a:ext cx="101600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2338388" y="1135063"/>
            <a:ext cx="7018337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332038" y="1139825"/>
            <a:ext cx="708977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INI File Interaction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287463" y="5826125"/>
            <a:ext cx="6296025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Storing Persistent Settings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INI Files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\OS2\OS2.INI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Handle: HINI_USERPROFILE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Used for application settings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\OS2\OS2SYS.INI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Handle: HINI_SYSTEMPROFILE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Used for system settings and objects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Both files are opened as PMSHELL starts and locked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handle HINI_PROFILE reads both initialization files, but writes only to OS2.INI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Additional application-specific INI files can be opened using the function PrfOpenProfile().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Contents of INI Files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4725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files are split into sections, based on application name.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Each section contains multiple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keyname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/value combinations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Can be queried using the function: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PrfQueryProfileString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(HINI_PROFILE,</a:t>
            </a:r>
          </a:p>
          <a:p>
            <a:pPr marL="2508250" lvl="5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pszAppName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2508250" lvl="5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pszKeyName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2508250" lvl="5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pszErrorText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2508250" lvl="5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pszBuffer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2508250" lvl="5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ulbufSize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smtClean="0">
                <a:solidFill>
                  <a:srgbClr val="000000"/>
                </a:solidFill>
                <a:latin typeface="Helvetica" pitchFamily="34" charset="0"/>
              </a:rPr>
              <a:t>Buffer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will contain a list of application names,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keynames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or values, depending on the passed parameters.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332038" y="1198563"/>
            <a:ext cx="7046912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Other Useful Functions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50963" y="1903413"/>
            <a:ext cx="7988300" cy="516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PrfWriteProfileString()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PrfWriteProfileData()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PrfQueryProfileSize()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PrfCloseProfile()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65563" y="196850"/>
            <a:ext cx="5003800" cy="3319463"/>
          </a:xfrm>
          <a:custGeom>
            <a:avLst/>
            <a:gdLst>
              <a:gd name="T0" fmla="*/ 1556 w 3152"/>
              <a:gd name="T1" fmla="*/ 2091 h 2091"/>
              <a:gd name="T2" fmla="*/ 1556 w 3152"/>
              <a:gd name="T3" fmla="*/ 2091 h 2091"/>
              <a:gd name="T4" fmla="*/ 3152 w 3152"/>
              <a:gd name="T5" fmla="*/ 0 h 2091"/>
              <a:gd name="T6" fmla="*/ 0 w 3152"/>
              <a:gd name="T7" fmla="*/ 6 h 2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52" h="2091">
                <a:moveTo>
                  <a:pt x="1556" y="2091"/>
                </a:moveTo>
                <a:cubicBezTo>
                  <a:pt x="1556" y="2091"/>
                  <a:pt x="1556" y="2091"/>
                  <a:pt x="1556" y="2091"/>
                </a:cubicBezTo>
                <a:cubicBezTo>
                  <a:pt x="3152" y="0"/>
                  <a:pt x="3152" y="0"/>
                  <a:pt x="3152" y="0"/>
                </a:cubicBezTo>
                <a:cubicBezTo>
                  <a:pt x="0" y="6"/>
                  <a:pt x="0" y="6"/>
                  <a:pt x="0" y="6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47925"/>
            <a:ext cx="533400" cy="36639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34175" y="3833813"/>
            <a:ext cx="2640013" cy="1874837"/>
          </a:xfrm>
          <a:custGeom>
            <a:avLst/>
            <a:gdLst>
              <a:gd name="T0" fmla="*/ 1 w 1663"/>
              <a:gd name="T1" fmla="*/ 1181 h 1181"/>
              <a:gd name="T2" fmla="*/ 1663 w 1663"/>
              <a:gd name="T3" fmla="*/ 0 h 1181"/>
              <a:gd name="T4" fmla="*/ 1651 w 1663"/>
              <a:gd name="T5" fmla="*/ 28 h 1181"/>
              <a:gd name="T6" fmla="*/ 31 w 1663"/>
              <a:gd name="T7" fmla="*/ 1180 h 1181"/>
              <a:gd name="T8" fmla="*/ 1 w 1663"/>
              <a:gd name="T9" fmla="*/ 1181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3" h="1181">
                <a:moveTo>
                  <a:pt x="1" y="1181"/>
                </a:moveTo>
                <a:cubicBezTo>
                  <a:pt x="278" y="503"/>
                  <a:pt x="965" y="9"/>
                  <a:pt x="1663" y="0"/>
                </a:cubicBezTo>
                <a:cubicBezTo>
                  <a:pt x="1651" y="28"/>
                  <a:pt x="1651" y="28"/>
                  <a:pt x="1651" y="28"/>
                </a:cubicBezTo>
                <a:cubicBezTo>
                  <a:pt x="931" y="68"/>
                  <a:pt x="322" y="514"/>
                  <a:pt x="31" y="1180"/>
                </a:cubicBezTo>
                <a:cubicBezTo>
                  <a:pt x="31" y="1180"/>
                  <a:pt x="0" y="1180"/>
                  <a:pt x="1" y="1181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46838" y="5708650"/>
            <a:ext cx="288925" cy="1346200"/>
          </a:xfrm>
          <a:custGeom>
            <a:avLst/>
            <a:gdLst>
              <a:gd name="T0" fmla="*/ 182 w 182"/>
              <a:gd name="T1" fmla="*/ 0 h 848"/>
              <a:gd name="T2" fmla="*/ 0 w 182"/>
              <a:gd name="T3" fmla="*/ 848 h 8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2" h="848">
                <a:moveTo>
                  <a:pt x="182" y="0"/>
                </a:moveTo>
                <a:cubicBezTo>
                  <a:pt x="77" y="264"/>
                  <a:pt x="10" y="598"/>
                  <a:pt x="0" y="848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53425" y="2992438"/>
            <a:ext cx="101600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45488" y="3778250"/>
            <a:ext cx="100012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37550" y="4549775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51838" y="5275263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62950" y="2193925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70888" y="1390650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8388" y="1138238"/>
            <a:ext cx="7018337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32038" y="1143000"/>
            <a:ext cx="708977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Advanced PM Programming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7463" y="5830888"/>
            <a:ext cx="6296025" cy="120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Words</a:t>
            </a:r>
          </a:p>
        </p:txBody>
      </p:sp>
    </p:spTree>
    <p:extLst>
      <p:ext uri="{BB962C8B-B14F-4D97-AF65-F5344CB8AC3E}">
        <p14:creationId xmlns:p14="http://schemas.microsoft.com/office/powerpoint/2010/main" val="260579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PM API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54138" y="1927225"/>
            <a:ext cx="2492375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API Prefixes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Dev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Drg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Gpi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Prf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Spl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124325" y="1927225"/>
            <a:ext cx="2492375" cy="542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API Verbs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Destroy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Change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Query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Give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Get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Draw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Open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Close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Add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Delete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934200" y="1927225"/>
            <a:ext cx="2493963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Nouns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Text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Ptr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UShort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ULong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Atom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String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Bitmap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Pointer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Dlg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Pos</a:t>
            </a:r>
          </a:p>
        </p:txBody>
      </p:sp>
    </p:spTree>
    <p:extLst>
      <p:ext uri="{BB962C8B-B14F-4D97-AF65-F5344CB8AC3E}">
        <p14:creationId xmlns:p14="http://schemas.microsoft.com/office/powerpoint/2010/main" val="193780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Instance Data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procedures implement window classes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window is an object of the specified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Therefore, multiple windows may share one winproc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Therefore, winprocs must be reentrant: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Automatic variables, OK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Static variables, No Way!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is </a:t>
            </a: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absolutely fundamental</a:t>
            </a: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 to PM programming!</a:t>
            </a:r>
          </a:p>
        </p:txBody>
      </p:sp>
    </p:spTree>
    <p:extLst>
      <p:ext uri="{BB962C8B-B14F-4D97-AF65-F5344CB8AC3E}">
        <p14:creationId xmlns:p14="http://schemas.microsoft.com/office/powerpoint/2010/main" val="4111260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Allocating Window Words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391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last argument to the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WinRegisterClass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() function call is the number of bytes of window words to reserve in each window of that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So: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WinRegisterClass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hab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WC_MYCLASS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PFNWP)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MyWndProc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flClassStyles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sizeof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(void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*));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would reserve sufficient space for a pointer.</a:t>
            </a:r>
          </a:p>
        </p:txBody>
      </p:sp>
    </p:spTree>
    <p:extLst>
      <p:ext uri="{BB962C8B-B14F-4D97-AF65-F5344CB8AC3E}">
        <p14:creationId xmlns:p14="http://schemas.microsoft.com/office/powerpoint/2010/main" val="2648578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 the Winproc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27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41363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case WM_CREATE: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Allocate memory for a structure to hold the window's static variables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Then store the pointer or selector into the window with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WinSetWindowPtr(hwnd, 0, p);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WinSetWindowUShort(hwnd, QWS_USER, sel);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At the top of the window procedure, or in individual message stubs, retrieve the pointer or selector with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 = WinQueryWindowPtr(hwnd, 0);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sel = WinQueryWindowUShort(hwnd, QWS_USER);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a macro for ease and reliability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Refer to all variables indirectly, using the -&gt; operator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any parameters need to be passed to the window at creation, this can be done in a CREATESTRUCT.</a:t>
            </a:r>
          </a:p>
        </p:txBody>
      </p:sp>
    </p:spTree>
    <p:extLst>
      <p:ext uri="{BB962C8B-B14F-4D97-AF65-F5344CB8AC3E}">
        <p14:creationId xmlns:p14="http://schemas.microsoft.com/office/powerpoint/2010/main" val="1780874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32038" y="1203325"/>
            <a:ext cx="70469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Object Windows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50963" y="1908175"/>
            <a:ext cx="7988300" cy="55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0650" indent="-1206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Most windows have an appearance on the screen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However, windows provide an excellent means of encapsulating data (in window words) and functions (in winprocs)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is object-oriented programming, where a window is an object and the winproc is a set of methods for that object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We can take advantage of this 'feature' of OS/2 by creating 'object windows' which have no on-screen appearance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create an object window, call WinCreateWindow with a parent parameter of HWND_OBJECT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used to encapsulate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Network sessions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Databases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File structures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Threads not subject to 1/10th second rule </a:t>
            </a:r>
          </a:p>
        </p:txBody>
      </p:sp>
    </p:spTree>
    <p:extLst>
      <p:ext uri="{BB962C8B-B14F-4D97-AF65-F5344CB8AC3E}">
        <p14:creationId xmlns:p14="http://schemas.microsoft.com/office/powerpoint/2010/main" val="32673595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1333</Words>
  <Application>Microsoft Office PowerPoint</Application>
  <PresentationFormat>Personalizado</PresentationFormat>
  <Paragraphs>329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OS/2 Warp Programming</dc:title>
  <dc:creator>miturbide</dc:creator>
  <cp:lastModifiedBy>miturbide</cp:lastModifiedBy>
  <cp:revision>9</cp:revision>
  <dcterms:modified xsi:type="dcterms:W3CDTF">2012-01-16T02:41:54Z</dcterms:modified>
</cp:coreProperties>
</file>