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9"/>
  </p:notesMasterIdLst>
  <p:sldIdLst>
    <p:sldId id="326" r:id="rId2"/>
    <p:sldId id="327" r:id="rId3"/>
    <p:sldId id="307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323" r:id="rId13"/>
    <p:sldId id="324" r:id="rId14"/>
    <p:sldId id="325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8" r:id="rId55"/>
    <p:sldId id="328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9" r:id="rId68"/>
  </p:sldIdLst>
  <p:sldSz cx="10042525" cy="7739063"/>
  <p:notesSz cx="7739063" cy="10042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24" autoAdjust="0"/>
    <p:restoredTop sz="94660"/>
  </p:normalViewPr>
  <p:slideViewPr>
    <p:cSldViewPr>
      <p:cViewPr>
        <p:scale>
          <a:sx n="60" d="100"/>
          <a:sy n="60" d="100"/>
        </p:scale>
        <p:origin x="24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383088" y="0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ED649-D671-4B17-8C22-2D8754CAD6AA}" type="datetimeFigureOut">
              <a:rPr lang="es-EC" smtClean="0"/>
              <a:t>15/01/2012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425575" y="752475"/>
            <a:ext cx="4889500" cy="3767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74700" y="4770438"/>
            <a:ext cx="6191250" cy="4519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39288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383088" y="9539288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33618-DF46-441C-ADAD-CAE1AFCF724A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43279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B389B-57BF-40AE-9879-2AD1E44DB190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33735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2475" y="2403475"/>
            <a:ext cx="853757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6538" y="4386263"/>
            <a:ext cx="70294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E8BCD-2729-444A-B48D-F752CC2DAFD4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1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C91D4-9A23-4C9D-BADA-498468C34DD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04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56450" y="687388"/>
            <a:ext cx="2133600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52475" y="687388"/>
            <a:ext cx="6251575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9105E-21F8-4F58-B79F-FA4C14F8CC0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47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06AFD-D1C2-48C6-85DB-BAC6DCE20B2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21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3750" y="4973638"/>
            <a:ext cx="8535988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3750" y="3279775"/>
            <a:ext cx="8535988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4B5A-930C-48E9-987D-66AE5A986F3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3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2475" y="2235200"/>
            <a:ext cx="4192588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97463" y="2235200"/>
            <a:ext cx="4192587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214C3-26E7-4700-BAB7-32E3490D049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7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9563"/>
            <a:ext cx="903922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1650" y="1731963"/>
            <a:ext cx="44370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1650" y="2454275"/>
            <a:ext cx="44370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02225" y="1731963"/>
            <a:ext cx="4438650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2225" y="2454275"/>
            <a:ext cx="4438650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88040-700F-4CAF-9A1C-06891038BCC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76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027E6-13D5-4B39-A69D-766CA947270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0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73C09-1B13-4DC9-B7F1-AE668E5D203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12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7975"/>
            <a:ext cx="33051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5888" y="307975"/>
            <a:ext cx="5614987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1650" y="1619250"/>
            <a:ext cx="33051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71870-C2E3-4F6C-99E9-869AF79EC0F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10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8500" y="5418138"/>
            <a:ext cx="6026150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8500" y="692150"/>
            <a:ext cx="6026150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8500" y="6056313"/>
            <a:ext cx="6026150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25420-3541-4BC6-9F02-F3E10D0F234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0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687388"/>
            <a:ext cx="85375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235200"/>
            <a:ext cx="8537575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0588" y="7051675"/>
            <a:ext cx="31813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772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AE4B6697-7D77-4F9E-9891-F9B0686D9BC3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Freeform 8" descr="50%"/>
          <p:cNvSpPr>
            <a:spLocks noChangeArrowheads="1"/>
          </p:cNvSpPr>
          <p:nvPr/>
        </p:nvSpPr>
        <p:spPr bwMode="auto">
          <a:xfrm>
            <a:off x="6543675" y="3910013"/>
            <a:ext cx="2597150" cy="1909762"/>
          </a:xfrm>
          <a:custGeom>
            <a:avLst/>
            <a:gdLst>
              <a:gd name="T0" fmla="*/ 1 w 1636"/>
              <a:gd name="T1" fmla="*/ 1203 h 1203"/>
              <a:gd name="T2" fmla="*/ 1636 w 1636"/>
              <a:gd name="T3" fmla="*/ 0 h 1203"/>
              <a:gd name="T4" fmla="*/ 1636 w 1636"/>
              <a:gd name="T5" fmla="*/ 26 h 1203"/>
              <a:gd name="T6" fmla="*/ 32 w 1636"/>
              <a:gd name="T7" fmla="*/ 1203 h 1203"/>
              <a:gd name="T8" fmla="*/ 1 w 1636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6" h="1203">
                <a:moveTo>
                  <a:pt x="1" y="1203"/>
                </a:moveTo>
                <a:cubicBezTo>
                  <a:pt x="284" y="512"/>
                  <a:pt x="923" y="9"/>
                  <a:pt x="1636" y="0"/>
                </a:cubicBezTo>
                <a:cubicBezTo>
                  <a:pt x="1636" y="26"/>
                  <a:pt x="1636" y="26"/>
                  <a:pt x="1636" y="26"/>
                </a:cubicBezTo>
                <a:cubicBezTo>
                  <a:pt x="902" y="67"/>
                  <a:pt x="329" y="523"/>
                  <a:pt x="32" y="1203"/>
                </a:cubicBezTo>
                <a:cubicBezTo>
                  <a:pt x="32" y="1203"/>
                  <a:pt x="0" y="1202"/>
                  <a:pt x="1" y="1203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6273800" y="5821363"/>
            <a:ext cx="271463" cy="1181100"/>
          </a:xfrm>
          <a:custGeom>
            <a:avLst/>
            <a:gdLst>
              <a:gd name="T0" fmla="*/ 171 w 171"/>
              <a:gd name="T1" fmla="*/ 0 h 744"/>
              <a:gd name="T2" fmla="*/ 0 w 171"/>
              <a:gd name="T3" fmla="*/ 744 h 7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1" h="744">
                <a:moveTo>
                  <a:pt x="171" y="0"/>
                </a:moveTo>
                <a:cubicBezTo>
                  <a:pt x="64" y="270"/>
                  <a:pt x="14" y="493"/>
                  <a:pt x="0" y="7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2470150" y="739775"/>
            <a:ext cx="517525" cy="371475"/>
          </a:xfrm>
          <a:custGeom>
            <a:avLst/>
            <a:gdLst>
              <a:gd name="T0" fmla="*/ 169 w 326"/>
              <a:gd name="T1" fmla="*/ 234 h 234"/>
              <a:gd name="T2" fmla="*/ 169 w 326"/>
              <a:gd name="T3" fmla="*/ 234 h 234"/>
              <a:gd name="T4" fmla="*/ 326 w 326"/>
              <a:gd name="T5" fmla="*/ 0 h 234"/>
              <a:gd name="T6" fmla="*/ 0 w 326"/>
              <a:gd name="T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26" h="234">
                <a:moveTo>
                  <a:pt x="169" y="234"/>
                </a:moveTo>
                <a:cubicBezTo>
                  <a:pt x="169" y="234"/>
                  <a:pt x="169" y="234"/>
                  <a:pt x="169" y="234"/>
                </a:cubicBezTo>
                <a:cubicBezTo>
                  <a:pt x="326" y="0"/>
                  <a:pt x="326" y="0"/>
                  <a:pt x="326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1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1303338" y="2320925"/>
            <a:ext cx="420687" cy="3146425"/>
          </a:xfrm>
          <a:prstGeom prst="rect">
            <a:avLst/>
          </a:prstGeom>
          <a:gradFill rotWithShape="0">
            <a:gsLst>
              <a:gs pos="0">
                <a:srgbClr val="80808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2738438" y="1316038"/>
            <a:ext cx="6011862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37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Introduction to Tools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Introduction to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PM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1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Windows Parentage and Ownership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2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Window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Controls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2 – Menus and Messages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Memory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Management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4 – Memory Management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Dynamic Link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Libraries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Lab Exercise 5 – Dynamic Link Libraries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7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Processes vs Threads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C1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C10000"/>
                </a:solidFill>
                <a:latin typeface="Helvetica" pitchFamily="34" charset="0"/>
              </a:rPr>
              <a:t>A process is the instance of program execution. It is the OS/2 unit of resource ownership.</a:t>
            </a:r>
          </a:p>
          <a:p>
            <a:pPr>
              <a:spcAft>
                <a:spcPct val="15000"/>
              </a:spcAft>
              <a:buClr>
                <a:srgbClr val="C1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C10000"/>
                </a:solidFill>
                <a:latin typeface="Helvetica" pitchFamily="34" charset="0"/>
              </a:rPr>
              <a:t>A thread is a dispatchable entity. It is the OS/2 unit of execution.</a:t>
            </a: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The scheduler dispatches </a:t>
            </a:r>
            <a:r>
              <a:rPr lang="en-US" sz="2000" u="sng">
                <a:solidFill>
                  <a:srgbClr val="000000"/>
                </a:solidFill>
                <a:latin typeface="Helvetica" pitchFamily="34" charset="0"/>
              </a:rPr>
              <a:t>threads,</a:t>
            </a: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not processes.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u="sng">
                <a:solidFill>
                  <a:srgbClr val="000000"/>
                </a:solidFill>
                <a:latin typeface="Helvetica" pitchFamily="34" charset="0"/>
              </a:rPr>
              <a:t>Processes</a:t>
            </a: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own things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 thread owns two things: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Its priority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Its registers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 OS/2 process can, and often should, comprise multiple threads, all running simultaneously.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Applications for Threads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Simultaneous printing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Background recalculation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Performance monitoring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Time-consuming background activities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Making the system more responsive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Simplifying designs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55 Grupo"/>
          <p:cNvGrpSpPr/>
          <p:nvPr/>
        </p:nvGrpSpPr>
        <p:grpSpPr>
          <a:xfrm>
            <a:off x="3649662" y="2237638"/>
            <a:ext cx="3751072" cy="5329535"/>
            <a:chOff x="3158200" y="1816596"/>
            <a:chExt cx="4072862" cy="5786735"/>
          </a:xfrm>
        </p:grpSpPr>
        <p:sp>
          <p:nvSpPr>
            <p:cNvPr id="2" name="1 Rectángulo redondeado"/>
            <p:cNvSpPr/>
            <p:nvPr/>
          </p:nvSpPr>
          <p:spPr bwMode="auto">
            <a:xfrm>
              <a:off x="3200853" y="1816596"/>
              <a:ext cx="1295400" cy="4572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Enter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endParaRPr>
            </a:p>
          </p:txBody>
        </p:sp>
        <p:sp>
          <p:nvSpPr>
            <p:cNvPr id="3" name="2 Rectángulo"/>
            <p:cNvSpPr/>
            <p:nvPr/>
          </p:nvSpPr>
          <p:spPr bwMode="auto">
            <a:xfrm>
              <a:off x="5598205" y="3777343"/>
              <a:ext cx="1600200" cy="5334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Get</a:t>
              </a:r>
              <a:r>
                <a: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 </a:t>
              </a: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It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endParaRPr>
            </a:p>
          </p:txBody>
        </p:sp>
        <p:sp>
          <p:nvSpPr>
            <p:cNvPr id="4" name="3 Rectángulo"/>
            <p:cNvSpPr/>
            <p:nvPr/>
          </p:nvSpPr>
          <p:spPr bwMode="auto">
            <a:xfrm>
              <a:off x="5595710" y="4479131"/>
              <a:ext cx="1600200" cy="5334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EC" sz="1800" dirty="0" err="1" smtClean="0">
                  <a:latin typeface="Helv"/>
                </a:rPr>
                <a:t>Send</a:t>
              </a:r>
              <a:r>
                <a:rPr lang="es-EC" sz="1800" dirty="0" smtClean="0">
                  <a:latin typeface="Helv"/>
                </a:rPr>
                <a:t> </a:t>
              </a:r>
              <a:r>
                <a:rPr lang="es-EC" sz="1800" dirty="0" err="1" smtClean="0">
                  <a:latin typeface="Helv"/>
                </a:rPr>
                <a:t>It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endParaRPr>
            </a:p>
          </p:txBody>
        </p:sp>
        <p:sp>
          <p:nvSpPr>
            <p:cNvPr id="5" name="4 Rectángulo"/>
            <p:cNvSpPr/>
            <p:nvPr/>
          </p:nvSpPr>
          <p:spPr bwMode="auto">
            <a:xfrm>
              <a:off x="5630862" y="6155531"/>
              <a:ext cx="1600200" cy="5334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Get</a:t>
              </a:r>
              <a:r>
                <a: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 </a:t>
              </a: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It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endParaRPr>
            </a:p>
          </p:txBody>
        </p:sp>
        <p:sp>
          <p:nvSpPr>
            <p:cNvPr id="6" name="5 Rectángulo"/>
            <p:cNvSpPr/>
            <p:nvPr/>
          </p:nvSpPr>
          <p:spPr bwMode="auto">
            <a:xfrm>
              <a:off x="5628367" y="6857319"/>
              <a:ext cx="1600200" cy="5334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EC" sz="1800" dirty="0" err="1" smtClean="0">
                  <a:latin typeface="Helv"/>
                </a:rPr>
                <a:t>Display</a:t>
              </a:r>
              <a:r>
                <a:rPr lang="es-EC" sz="1800" dirty="0" smtClean="0">
                  <a:latin typeface="Helv"/>
                </a:rPr>
                <a:t> </a:t>
              </a:r>
              <a:r>
                <a:rPr lang="es-EC" sz="1800" dirty="0" err="1" smtClean="0">
                  <a:latin typeface="Helv"/>
                </a:rPr>
                <a:t>It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endParaRPr>
            </a:p>
          </p:txBody>
        </p:sp>
        <p:sp>
          <p:nvSpPr>
            <p:cNvPr id="7" name="6 Rombo"/>
            <p:cNvSpPr/>
            <p:nvPr/>
          </p:nvSpPr>
          <p:spPr bwMode="auto">
            <a:xfrm>
              <a:off x="3246550" y="2802731"/>
              <a:ext cx="1241312" cy="1241312"/>
            </a:xfrm>
            <a:prstGeom prst="diamond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Keystroke</a:t>
              </a:r>
              <a:r>
                <a: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?</a:t>
              </a:r>
            </a:p>
          </p:txBody>
        </p:sp>
        <p:sp>
          <p:nvSpPr>
            <p:cNvPr id="8" name="7 Rombo"/>
            <p:cNvSpPr/>
            <p:nvPr/>
          </p:nvSpPr>
          <p:spPr bwMode="auto">
            <a:xfrm>
              <a:off x="3246550" y="5393531"/>
              <a:ext cx="1241312" cy="1241312"/>
            </a:xfrm>
            <a:prstGeom prst="diamond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Modem</a:t>
              </a:r>
              <a:endParaRPr lang="es-EC" sz="1800" dirty="0">
                <a:latin typeface="Helv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EC" sz="1800" dirty="0" err="1">
                  <a:latin typeface="Helv"/>
                </a:rPr>
                <a:t>c</a:t>
              </a:r>
              <a:r>
                <a:rPr kumimoji="0" lang="es-EC" sz="1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har</a:t>
              </a:r>
              <a:r>
                <a:rPr kumimoji="0" lang="es-EC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Helv"/>
                </a:rPr>
                <a:t>?</a:t>
              </a:r>
            </a:p>
          </p:txBody>
        </p:sp>
        <p:cxnSp>
          <p:nvCxnSpPr>
            <p:cNvPr id="10" name="9 Conector angular"/>
            <p:cNvCxnSpPr>
              <a:stCxn id="7" idx="3"/>
              <a:endCxn id="3" idx="0"/>
            </p:cNvCxnSpPr>
            <p:nvPr/>
          </p:nvCxnSpPr>
          <p:spPr bwMode="auto">
            <a:xfrm>
              <a:off x="4487862" y="3423387"/>
              <a:ext cx="1910443" cy="353956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12 Conector angular"/>
            <p:cNvCxnSpPr>
              <a:stCxn id="3" idx="2"/>
              <a:endCxn id="4" idx="0"/>
            </p:cNvCxnSpPr>
            <p:nvPr/>
          </p:nvCxnSpPr>
          <p:spPr bwMode="auto">
            <a:xfrm rot="5400000">
              <a:off x="6312864" y="4393690"/>
              <a:ext cx="168388" cy="2495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15 Conector recto"/>
            <p:cNvCxnSpPr>
              <a:stCxn id="7" idx="2"/>
              <a:endCxn id="8" idx="0"/>
            </p:cNvCxnSpPr>
            <p:nvPr/>
          </p:nvCxnSpPr>
          <p:spPr bwMode="auto">
            <a:xfrm>
              <a:off x="3867206" y="4044043"/>
              <a:ext cx="0" cy="134948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18 Conector angular"/>
            <p:cNvCxnSpPr>
              <a:stCxn id="4" idx="2"/>
              <a:endCxn id="8" idx="0"/>
            </p:cNvCxnSpPr>
            <p:nvPr/>
          </p:nvCxnSpPr>
          <p:spPr bwMode="auto">
            <a:xfrm rot="5400000">
              <a:off x="4941008" y="3938729"/>
              <a:ext cx="381000" cy="2528604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10 Conector angular"/>
            <p:cNvCxnSpPr>
              <a:stCxn id="8" idx="3"/>
              <a:endCxn id="5" idx="0"/>
            </p:cNvCxnSpPr>
            <p:nvPr/>
          </p:nvCxnSpPr>
          <p:spPr bwMode="auto">
            <a:xfrm>
              <a:off x="4487862" y="6014187"/>
              <a:ext cx="1943100" cy="141344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13 Conector angular"/>
            <p:cNvCxnSpPr>
              <a:stCxn id="5" idx="2"/>
              <a:endCxn id="6" idx="0"/>
            </p:cNvCxnSpPr>
            <p:nvPr/>
          </p:nvCxnSpPr>
          <p:spPr bwMode="auto">
            <a:xfrm rot="5400000">
              <a:off x="6345521" y="6771878"/>
              <a:ext cx="168388" cy="2495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20 Conector angular"/>
            <p:cNvCxnSpPr>
              <a:stCxn id="2" idx="2"/>
              <a:endCxn id="7" idx="0"/>
            </p:cNvCxnSpPr>
            <p:nvPr/>
          </p:nvCxnSpPr>
          <p:spPr bwMode="auto">
            <a:xfrm rot="16200000" flipH="1">
              <a:off x="3593412" y="2528936"/>
              <a:ext cx="528935" cy="18653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35 Conector angular"/>
            <p:cNvCxnSpPr>
              <a:stCxn id="8" idx="2"/>
            </p:cNvCxnSpPr>
            <p:nvPr/>
          </p:nvCxnSpPr>
          <p:spPr bwMode="auto">
            <a:xfrm rot="16200000" flipH="1">
              <a:off x="3382962" y="7119086"/>
              <a:ext cx="968488" cy="1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38 Conector angular"/>
            <p:cNvCxnSpPr>
              <a:endCxn id="7" idx="0"/>
            </p:cNvCxnSpPr>
            <p:nvPr/>
          </p:nvCxnSpPr>
          <p:spPr bwMode="auto">
            <a:xfrm rot="5400000" flipH="1" flipV="1">
              <a:off x="1462243" y="5198368"/>
              <a:ext cx="4800600" cy="9326"/>
            </a:xfrm>
            <a:prstGeom prst="bentConnector5">
              <a:avLst>
                <a:gd name="adj1" fmla="val -344"/>
                <a:gd name="adj2" fmla="val -15659618"/>
                <a:gd name="adj3" fmla="val 10476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43 Conector angular"/>
            <p:cNvCxnSpPr/>
            <p:nvPr/>
          </p:nvCxnSpPr>
          <p:spPr bwMode="auto">
            <a:xfrm rot="5400000">
              <a:off x="5041530" y="6216393"/>
              <a:ext cx="212614" cy="2561260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" name="51 Rectángulo"/>
            <p:cNvSpPr/>
            <p:nvPr/>
          </p:nvSpPr>
          <p:spPr>
            <a:xfrm>
              <a:off x="4416136" y="2802731"/>
              <a:ext cx="609181" cy="401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800" dirty="0" smtClean="0">
                  <a:latin typeface="Helv"/>
                </a:rPr>
                <a:t>Yes</a:t>
              </a:r>
              <a:endParaRPr lang="es-EC" sz="1800" dirty="0"/>
            </a:p>
          </p:txBody>
        </p:sp>
        <p:sp>
          <p:nvSpPr>
            <p:cNvPr id="53" name="52 Rectángulo"/>
            <p:cNvSpPr/>
            <p:nvPr/>
          </p:nvSpPr>
          <p:spPr>
            <a:xfrm>
              <a:off x="4568536" y="5425848"/>
              <a:ext cx="609181" cy="401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800" dirty="0" smtClean="0">
                  <a:latin typeface="Helv"/>
                </a:rPr>
                <a:t>Yes</a:t>
              </a:r>
              <a:endParaRPr lang="es-EC" sz="1800" dirty="0"/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3200853" y="6754687"/>
              <a:ext cx="520763" cy="401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800" dirty="0" smtClean="0">
                  <a:latin typeface="Helv"/>
                </a:rPr>
                <a:t>No</a:t>
              </a:r>
              <a:endParaRPr lang="es-EC" sz="1800" dirty="0"/>
            </a:p>
          </p:txBody>
        </p:sp>
        <p:sp>
          <p:nvSpPr>
            <p:cNvPr id="55" name="54 Rectángulo"/>
            <p:cNvSpPr/>
            <p:nvPr/>
          </p:nvSpPr>
          <p:spPr>
            <a:xfrm>
              <a:off x="3158200" y="4025605"/>
              <a:ext cx="520763" cy="401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C" sz="1800" dirty="0" smtClean="0">
                  <a:latin typeface="Helv"/>
                </a:rPr>
                <a:t>No</a:t>
              </a:r>
              <a:endParaRPr lang="es-EC" sz="1800" dirty="0"/>
            </a:p>
          </p:txBody>
        </p:sp>
      </p:grp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 dirty="0">
                <a:solidFill>
                  <a:srgbClr val="000000"/>
                </a:solidFill>
                <a:latin typeface="Helvetica" pitchFamily="34" charset="0"/>
              </a:rPr>
              <a:t>Tradition Terminal Program Design</a:t>
            </a:r>
          </a:p>
        </p:txBody>
      </p:sp>
    </p:spTree>
    <p:extLst>
      <p:ext uri="{BB962C8B-B14F-4D97-AF65-F5344CB8AC3E}">
        <p14:creationId xmlns:p14="http://schemas.microsoft.com/office/powerpoint/2010/main" val="3441570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 bwMode="auto">
          <a:xfrm>
            <a:off x="2280521" y="2726531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rPr>
              <a:t>Enter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1823162" y="3406106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Make </a:t>
            </a:r>
            <a:r>
              <a:rPr lang="en-US" sz="1800" dirty="0" err="1">
                <a:solidFill>
                  <a:srgbClr val="000000"/>
                </a:solidFill>
                <a:latin typeface="Helv" pitchFamily="34" charset="0"/>
              </a:rPr>
              <a:t>Tx</a:t>
            </a:r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Thread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1820864" y="4052447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Make Rx Thread</a:t>
            </a:r>
          </a:p>
        </p:txBody>
      </p:sp>
      <p:cxnSp>
        <p:nvCxnSpPr>
          <p:cNvPr id="11" name="10 Conector angular"/>
          <p:cNvCxnSpPr>
            <a:stCxn id="4" idx="2"/>
            <a:endCxn id="5" idx="0"/>
          </p:cNvCxnSpPr>
          <p:nvPr/>
        </p:nvCxnSpPr>
        <p:spPr bwMode="auto">
          <a:xfrm rot="5400000">
            <a:off x="2800083" y="3974331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15 Conector angular"/>
          <p:cNvCxnSpPr>
            <a:stCxn id="3" idx="2"/>
            <a:endCxn id="4" idx="0"/>
          </p:cNvCxnSpPr>
          <p:nvPr/>
        </p:nvCxnSpPr>
        <p:spPr bwMode="auto">
          <a:xfrm rot="16200000" flipH="1">
            <a:off x="2748374" y="3276281"/>
            <a:ext cx="258498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 dirty="0">
                <a:solidFill>
                  <a:srgbClr val="000000"/>
                </a:solidFill>
                <a:latin typeface="Helvetica" pitchFamily="34" charset="0"/>
              </a:rPr>
              <a:t>OS/2 Terminal Program Design</a:t>
            </a:r>
          </a:p>
        </p:txBody>
      </p:sp>
      <p:sp>
        <p:nvSpPr>
          <p:cNvPr id="28" name="27 Rectángulo"/>
          <p:cNvSpPr/>
          <p:nvPr/>
        </p:nvSpPr>
        <p:spPr bwMode="auto">
          <a:xfrm>
            <a:off x="1820862" y="4732972"/>
            <a:ext cx="21123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Process Commands</a:t>
            </a:r>
          </a:p>
        </p:txBody>
      </p:sp>
      <p:cxnSp>
        <p:nvCxnSpPr>
          <p:cNvPr id="30" name="29 Conector angular"/>
          <p:cNvCxnSpPr>
            <a:stCxn id="5" idx="2"/>
            <a:endCxn id="28" idx="0"/>
          </p:cNvCxnSpPr>
          <p:nvPr/>
        </p:nvCxnSpPr>
        <p:spPr bwMode="auto">
          <a:xfrm rot="5400000">
            <a:off x="2782416" y="4638338"/>
            <a:ext cx="189268" cy="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36 Rectángulo redondeado"/>
          <p:cNvSpPr/>
          <p:nvPr/>
        </p:nvSpPr>
        <p:spPr bwMode="auto">
          <a:xfrm>
            <a:off x="4868862" y="2726531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800" dirty="0" err="1" smtClean="0">
                <a:latin typeface="Helv"/>
              </a:rPr>
              <a:t>Tx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38" name="37 Rectángulo"/>
          <p:cNvSpPr/>
          <p:nvPr/>
        </p:nvSpPr>
        <p:spPr bwMode="auto">
          <a:xfrm>
            <a:off x="4411503" y="3488531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Get keystroke</a:t>
            </a:r>
          </a:p>
        </p:txBody>
      </p:sp>
      <p:sp>
        <p:nvSpPr>
          <p:cNvPr id="39" name="38 Rectángulo"/>
          <p:cNvSpPr/>
          <p:nvPr/>
        </p:nvSpPr>
        <p:spPr bwMode="auto">
          <a:xfrm>
            <a:off x="4409205" y="4134872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Send it</a:t>
            </a:r>
          </a:p>
        </p:txBody>
      </p:sp>
      <p:cxnSp>
        <p:nvCxnSpPr>
          <p:cNvPr id="40" name="39 Conector angular"/>
          <p:cNvCxnSpPr>
            <a:stCxn id="38" idx="2"/>
            <a:endCxn id="39" idx="0"/>
          </p:cNvCxnSpPr>
          <p:nvPr/>
        </p:nvCxnSpPr>
        <p:spPr bwMode="auto">
          <a:xfrm rot="5400000">
            <a:off x="5388424" y="4056756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40 Conector angular"/>
          <p:cNvCxnSpPr>
            <a:stCxn id="37" idx="2"/>
            <a:endCxn id="38" idx="0"/>
          </p:cNvCxnSpPr>
          <p:nvPr/>
        </p:nvCxnSpPr>
        <p:spPr bwMode="auto">
          <a:xfrm rot="16200000" flipH="1">
            <a:off x="5295503" y="3317493"/>
            <a:ext cx="340923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44 Conector angular"/>
          <p:cNvCxnSpPr>
            <a:endCxn id="39" idx="2"/>
          </p:cNvCxnSpPr>
          <p:nvPr/>
        </p:nvCxnSpPr>
        <p:spPr bwMode="auto">
          <a:xfrm rot="16200000" flipH="1">
            <a:off x="4782100" y="3942838"/>
            <a:ext cx="1366578" cy="3"/>
          </a:xfrm>
          <a:prstGeom prst="bentConnector5">
            <a:avLst>
              <a:gd name="adj1" fmla="val 429"/>
              <a:gd name="adj2" fmla="val 42826266667"/>
              <a:gd name="adj3" fmla="val 11672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52 Rectángulo redondeado"/>
          <p:cNvSpPr/>
          <p:nvPr/>
        </p:nvSpPr>
        <p:spPr bwMode="auto">
          <a:xfrm>
            <a:off x="7576297" y="2838476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800" dirty="0" err="1">
                <a:latin typeface="Helv"/>
              </a:rPr>
              <a:t>R</a:t>
            </a:r>
            <a:r>
              <a:rPr lang="es-EC" sz="1800" dirty="0" err="1" smtClean="0">
                <a:latin typeface="Helv"/>
              </a:rPr>
              <a:t>x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54" name="53 Rectángulo"/>
          <p:cNvSpPr/>
          <p:nvPr/>
        </p:nvSpPr>
        <p:spPr bwMode="auto">
          <a:xfrm>
            <a:off x="7118938" y="3600476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Get </a:t>
            </a:r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a char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55" name="54 Rectángulo"/>
          <p:cNvSpPr/>
          <p:nvPr/>
        </p:nvSpPr>
        <p:spPr bwMode="auto">
          <a:xfrm>
            <a:off x="7116640" y="4246817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Display </a:t>
            </a:r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it</a:t>
            </a:r>
          </a:p>
        </p:txBody>
      </p:sp>
      <p:cxnSp>
        <p:nvCxnSpPr>
          <p:cNvPr id="56" name="55 Conector angular"/>
          <p:cNvCxnSpPr>
            <a:stCxn id="54" idx="2"/>
            <a:endCxn id="55" idx="0"/>
          </p:cNvCxnSpPr>
          <p:nvPr/>
        </p:nvCxnSpPr>
        <p:spPr bwMode="auto">
          <a:xfrm rot="5400000">
            <a:off x="8095859" y="4168701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56 Conector angular"/>
          <p:cNvCxnSpPr>
            <a:stCxn id="53" idx="2"/>
            <a:endCxn id="54" idx="0"/>
          </p:cNvCxnSpPr>
          <p:nvPr/>
        </p:nvCxnSpPr>
        <p:spPr bwMode="auto">
          <a:xfrm rot="16200000" flipH="1">
            <a:off x="8002938" y="3429438"/>
            <a:ext cx="340923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57 Conector angular"/>
          <p:cNvCxnSpPr>
            <a:endCxn id="55" idx="2"/>
          </p:cNvCxnSpPr>
          <p:nvPr/>
        </p:nvCxnSpPr>
        <p:spPr bwMode="auto">
          <a:xfrm rot="5400000">
            <a:off x="7507417" y="4071515"/>
            <a:ext cx="1331968" cy="1150"/>
          </a:xfrm>
          <a:prstGeom prst="bentConnector5">
            <a:avLst>
              <a:gd name="adj1" fmla="val -859"/>
              <a:gd name="adj2" fmla="val -111620435"/>
              <a:gd name="adj3" fmla="val 11716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35358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733675" y="1392238"/>
            <a:ext cx="6035675" cy="82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OS/2 Double-buffered Terminal Program Design</a:t>
            </a:r>
          </a:p>
        </p:txBody>
      </p:sp>
      <p:sp>
        <p:nvSpPr>
          <p:cNvPr id="3" name="2 Rectángulo redondeado"/>
          <p:cNvSpPr/>
          <p:nvPr/>
        </p:nvSpPr>
        <p:spPr bwMode="auto">
          <a:xfrm>
            <a:off x="2204321" y="3429233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"/>
              </a:rPr>
              <a:t>Enter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1746962" y="4108808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Make </a:t>
            </a:r>
            <a:r>
              <a:rPr lang="en-US" sz="1800" dirty="0" err="1">
                <a:solidFill>
                  <a:srgbClr val="000000"/>
                </a:solidFill>
                <a:latin typeface="Helv" pitchFamily="34" charset="0"/>
              </a:rPr>
              <a:t>Tx</a:t>
            </a:r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Thread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1744664" y="4755149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Make Rx Thread</a:t>
            </a:r>
          </a:p>
        </p:txBody>
      </p:sp>
      <p:cxnSp>
        <p:nvCxnSpPr>
          <p:cNvPr id="6" name="5 Conector angular"/>
          <p:cNvCxnSpPr>
            <a:stCxn id="4" idx="2"/>
            <a:endCxn id="5" idx="0"/>
          </p:cNvCxnSpPr>
          <p:nvPr/>
        </p:nvCxnSpPr>
        <p:spPr bwMode="auto">
          <a:xfrm rot="5400000">
            <a:off x="2723883" y="4677033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6 Conector angular"/>
          <p:cNvCxnSpPr>
            <a:stCxn id="3" idx="2"/>
            <a:endCxn id="4" idx="0"/>
          </p:cNvCxnSpPr>
          <p:nvPr/>
        </p:nvCxnSpPr>
        <p:spPr bwMode="auto">
          <a:xfrm rot="16200000" flipH="1">
            <a:off x="2672174" y="3978983"/>
            <a:ext cx="258498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7 Rectángulo"/>
          <p:cNvSpPr/>
          <p:nvPr/>
        </p:nvSpPr>
        <p:spPr bwMode="auto">
          <a:xfrm>
            <a:off x="1744662" y="5435674"/>
            <a:ext cx="21123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Process Commands</a:t>
            </a:r>
          </a:p>
        </p:txBody>
      </p:sp>
      <p:cxnSp>
        <p:nvCxnSpPr>
          <p:cNvPr id="9" name="8 Conector angular"/>
          <p:cNvCxnSpPr>
            <a:stCxn id="5" idx="2"/>
            <a:endCxn id="8" idx="0"/>
          </p:cNvCxnSpPr>
          <p:nvPr/>
        </p:nvCxnSpPr>
        <p:spPr bwMode="auto">
          <a:xfrm rot="5400000">
            <a:off x="2706216" y="5341040"/>
            <a:ext cx="189268" cy="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9 Rectángulo redondeado"/>
          <p:cNvSpPr/>
          <p:nvPr/>
        </p:nvSpPr>
        <p:spPr bwMode="auto">
          <a:xfrm>
            <a:off x="4868862" y="2427133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800" dirty="0" smtClean="0">
                <a:latin typeface="Helv"/>
              </a:rPr>
              <a:t>Tx1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4411503" y="3189133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Get keystroke</a:t>
            </a:r>
          </a:p>
        </p:txBody>
      </p:sp>
      <p:sp>
        <p:nvSpPr>
          <p:cNvPr id="12" name="11 Rectángulo"/>
          <p:cNvSpPr/>
          <p:nvPr/>
        </p:nvSpPr>
        <p:spPr bwMode="auto">
          <a:xfrm>
            <a:off x="4409205" y="3835474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Place on buffer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cxnSp>
        <p:nvCxnSpPr>
          <p:cNvPr id="13" name="12 Conector angular"/>
          <p:cNvCxnSpPr>
            <a:stCxn id="11" idx="2"/>
            <a:endCxn id="12" idx="0"/>
          </p:cNvCxnSpPr>
          <p:nvPr/>
        </p:nvCxnSpPr>
        <p:spPr bwMode="auto">
          <a:xfrm rot="5400000">
            <a:off x="5388424" y="3757358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13 Conector angular"/>
          <p:cNvCxnSpPr>
            <a:stCxn id="10" idx="2"/>
            <a:endCxn id="11" idx="0"/>
          </p:cNvCxnSpPr>
          <p:nvPr/>
        </p:nvCxnSpPr>
        <p:spPr bwMode="auto">
          <a:xfrm rot="16200000" flipH="1">
            <a:off x="5295503" y="3018095"/>
            <a:ext cx="340923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angular"/>
          <p:cNvCxnSpPr>
            <a:endCxn id="12" idx="2"/>
          </p:cNvCxnSpPr>
          <p:nvPr/>
        </p:nvCxnSpPr>
        <p:spPr bwMode="auto">
          <a:xfrm rot="5400000">
            <a:off x="4781396" y="3639129"/>
            <a:ext cx="1371598" cy="3607"/>
          </a:xfrm>
          <a:prstGeom prst="bentConnector5">
            <a:avLst>
              <a:gd name="adj1" fmla="val 147"/>
              <a:gd name="adj2" fmla="val -35519213"/>
              <a:gd name="adj3" fmla="val 1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15 Rectángulo redondeado"/>
          <p:cNvSpPr/>
          <p:nvPr/>
        </p:nvSpPr>
        <p:spPr bwMode="auto">
          <a:xfrm>
            <a:off x="7483348" y="2421731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800" dirty="0" smtClean="0">
                <a:latin typeface="Helv"/>
              </a:rPr>
              <a:t>Rx1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17" name="16 Rectángulo"/>
          <p:cNvSpPr/>
          <p:nvPr/>
        </p:nvSpPr>
        <p:spPr bwMode="auto">
          <a:xfrm>
            <a:off x="7025989" y="3183731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Get </a:t>
            </a:r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a char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7023691" y="3830072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Place on buffer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cxnSp>
        <p:nvCxnSpPr>
          <p:cNvPr id="19" name="18 Conector angular"/>
          <p:cNvCxnSpPr>
            <a:stCxn id="17" idx="2"/>
            <a:endCxn id="18" idx="0"/>
          </p:cNvCxnSpPr>
          <p:nvPr/>
        </p:nvCxnSpPr>
        <p:spPr bwMode="auto">
          <a:xfrm rot="5400000">
            <a:off x="8002910" y="3751956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19 Conector angular"/>
          <p:cNvCxnSpPr>
            <a:stCxn id="16" idx="2"/>
            <a:endCxn id="17" idx="0"/>
          </p:cNvCxnSpPr>
          <p:nvPr/>
        </p:nvCxnSpPr>
        <p:spPr bwMode="auto">
          <a:xfrm rot="16200000" flipH="1">
            <a:off x="7909989" y="3012693"/>
            <a:ext cx="340923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20 Conector angular"/>
          <p:cNvCxnSpPr>
            <a:endCxn id="18" idx="2"/>
          </p:cNvCxnSpPr>
          <p:nvPr/>
        </p:nvCxnSpPr>
        <p:spPr bwMode="auto">
          <a:xfrm rot="5400000">
            <a:off x="7398584" y="3636429"/>
            <a:ext cx="1366194" cy="3607"/>
          </a:xfrm>
          <a:prstGeom prst="bentConnector5">
            <a:avLst>
              <a:gd name="adj1" fmla="val 415"/>
              <a:gd name="adj2" fmla="val -35519213"/>
              <a:gd name="adj3" fmla="val 11673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21 Rectángulo redondeado"/>
          <p:cNvSpPr/>
          <p:nvPr/>
        </p:nvSpPr>
        <p:spPr bwMode="auto">
          <a:xfrm>
            <a:off x="4871319" y="5094133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800" dirty="0" smtClean="0">
                <a:latin typeface="Helv"/>
              </a:rPr>
              <a:t>Tx2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23" name="22 Rectángulo"/>
          <p:cNvSpPr/>
          <p:nvPr/>
        </p:nvSpPr>
        <p:spPr bwMode="auto">
          <a:xfrm>
            <a:off x="4413960" y="5856133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Wait for port ready?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24" name="23 Rectángulo"/>
          <p:cNvSpPr/>
          <p:nvPr/>
        </p:nvSpPr>
        <p:spPr bwMode="auto">
          <a:xfrm>
            <a:off x="4411662" y="6502474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Send </a:t>
            </a:r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keystroke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cxnSp>
        <p:nvCxnSpPr>
          <p:cNvPr id="25" name="24 Conector angular"/>
          <p:cNvCxnSpPr>
            <a:stCxn id="23" idx="2"/>
            <a:endCxn id="24" idx="0"/>
          </p:cNvCxnSpPr>
          <p:nvPr/>
        </p:nvCxnSpPr>
        <p:spPr bwMode="auto">
          <a:xfrm rot="5400000">
            <a:off x="5390881" y="6424358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25 Conector angular"/>
          <p:cNvCxnSpPr>
            <a:stCxn id="22" idx="2"/>
            <a:endCxn id="23" idx="0"/>
          </p:cNvCxnSpPr>
          <p:nvPr/>
        </p:nvCxnSpPr>
        <p:spPr bwMode="auto">
          <a:xfrm rot="16200000" flipH="1">
            <a:off x="5297960" y="5685095"/>
            <a:ext cx="340923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26 Conector angular"/>
          <p:cNvCxnSpPr>
            <a:endCxn id="24" idx="2"/>
          </p:cNvCxnSpPr>
          <p:nvPr/>
        </p:nvCxnSpPr>
        <p:spPr bwMode="auto">
          <a:xfrm rot="16200000" flipH="1">
            <a:off x="4781722" y="6307605"/>
            <a:ext cx="1371598" cy="653"/>
          </a:xfrm>
          <a:prstGeom prst="bentConnector5">
            <a:avLst>
              <a:gd name="adj1" fmla="val -316"/>
              <a:gd name="adj2" fmla="val 196851149"/>
              <a:gd name="adj3" fmla="val 1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27 Rectángulo redondeado"/>
          <p:cNvSpPr/>
          <p:nvPr/>
        </p:nvSpPr>
        <p:spPr bwMode="auto">
          <a:xfrm>
            <a:off x="7485805" y="5088731"/>
            <a:ext cx="1193053" cy="42107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1800" dirty="0" smtClean="0">
                <a:latin typeface="Helv"/>
              </a:rPr>
              <a:t>Rx2</a:t>
            </a:r>
            <a:endParaRPr kumimoji="0" lang="es-EC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"/>
            </a:endParaRPr>
          </a:p>
        </p:txBody>
      </p:sp>
      <p:sp>
        <p:nvSpPr>
          <p:cNvPr id="29" name="28 Rectángulo"/>
          <p:cNvSpPr/>
          <p:nvPr/>
        </p:nvSpPr>
        <p:spPr bwMode="auto">
          <a:xfrm>
            <a:off x="7028446" y="5850731"/>
            <a:ext cx="2110073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Display ready?</a:t>
            </a:r>
            <a:endParaRPr lang="en-US" sz="1800" dirty="0">
              <a:solidFill>
                <a:srgbClr val="000000"/>
              </a:solidFill>
              <a:latin typeface="Helv" pitchFamily="34" charset="0"/>
            </a:endParaRPr>
          </a:p>
        </p:txBody>
      </p:sp>
      <p:sp>
        <p:nvSpPr>
          <p:cNvPr id="30" name="29 Rectángulo"/>
          <p:cNvSpPr/>
          <p:nvPr/>
        </p:nvSpPr>
        <p:spPr bwMode="auto">
          <a:xfrm>
            <a:off x="7026148" y="6497072"/>
            <a:ext cx="2112371" cy="4912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Helv" pitchFamily="34" charset="0"/>
              </a:rPr>
              <a:t>Display </a:t>
            </a:r>
            <a:r>
              <a:rPr lang="en-US" sz="1800" dirty="0">
                <a:solidFill>
                  <a:srgbClr val="000000"/>
                </a:solidFill>
                <a:latin typeface="Helv" pitchFamily="34" charset="0"/>
              </a:rPr>
              <a:t>it</a:t>
            </a:r>
          </a:p>
        </p:txBody>
      </p:sp>
      <p:cxnSp>
        <p:nvCxnSpPr>
          <p:cNvPr id="31" name="30 Conector angular"/>
          <p:cNvCxnSpPr>
            <a:stCxn id="29" idx="2"/>
            <a:endCxn id="30" idx="0"/>
          </p:cNvCxnSpPr>
          <p:nvPr/>
        </p:nvCxnSpPr>
        <p:spPr bwMode="auto">
          <a:xfrm rot="5400000">
            <a:off x="8005367" y="6418956"/>
            <a:ext cx="155084" cy="11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31 Conector angular"/>
          <p:cNvCxnSpPr>
            <a:stCxn id="28" idx="2"/>
            <a:endCxn id="29" idx="0"/>
          </p:cNvCxnSpPr>
          <p:nvPr/>
        </p:nvCxnSpPr>
        <p:spPr bwMode="auto">
          <a:xfrm rot="16200000" flipH="1">
            <a:off x="7912446" y="5679693"/>
            <a:ext cx="340923" cy="115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32 Conector angular"/>
          <p:cNvCxnSpPr>
            <a:endCxn id="30" idx="2"/>
          </p:cNvCxnSpPr>
          <p:nvPr/>
        </p:nvCxnSpPr>
        <p:spPr bwMode="auto">
          <a:xfrm rot="5400000">
            <a:off x="7428881" y="6333724"/>
            <a:ext cx="1308059" cy="1151"/>
          </a:xfrm>
          <a:prstGeom prst="bentConnector5">
            <a:avLst>
              <a:gd name="adj1" fmla="val 153"/>
              <a:gd name="adj2" fmla="val -111523371"/>
              <a:gd name="adj3" fmla="val 11747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26952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OS/2 Task Scheduler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85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635000" indent="-17621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Preemptive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Timeslicing (32 ticks per second)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Schedules threads by priority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Four classes, each with 32 priority levels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Time Critical Class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Highest class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Round robin within level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Fixed-High Priority (Server) Class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Regular Class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Priority varies based on foreground/background and I/O vs CPU usage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Can limit time denied the CPU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Idle Time Class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Lowest priority class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Why Threads Are Important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5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Presentation Manager is a message-passing system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There are multiple queues, but their operation is synchronous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The system will not read the next message until a winproc has returned from processing the previous one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If one winproc holds up the thread, other windows will not get any messages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This is what happens under Windows, and causes display of the hourglass mouse pointer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Under OS/2 programmers are advised that if processing a message will take more than 1/10th second, they should do the processing in a second thread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Compare Pagemaker under Windows and OS/2 for a dramatic illustration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How to Create a Thread (OS/2 1.x)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85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BYTE abStack[4096];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TID tidThread;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VOID main() {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DosCreateThread(ThreadFunc, &amp;tidThread, abStack + sizeof(abStack));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}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VOID FAR ThreadFunc(VOID)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{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VioWrtTTY("Message from new thread\n\n", 25, 0);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How to Create a Thread (OS/2 2.x)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92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TID tidThread;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struct _threadarg{ . . .} threadarg;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ULONG ThreadFlags;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VOID main() {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DosCreateThread(&amp;tidThread, ThreadFunc, &amp;threadarg, ulThreadFlags, STACKSIZE);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}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VOID ThreadFunc(VOID *)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{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WinSetWindowText(hwnd,"Message from new thread");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_beginthread()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_beginthread(ThreadFunc, pStack, usStackSize, pParms);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_beginthread is preferable to DosCreateThread because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It performs initialisation necessary to allow calls to other C run-time library functions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It allows a NULL pointer to be passed for the thread stack address, causing the C run-time library to automatically allocate and deallocate the thread stack as necessary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It allows a pointer to a parameter or structure to be passed to the thread function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_beginthread can only be used if the program is linked with one of the multithreaded libraries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LLIBCMT.LIB, LLIBCDLL.LIB, CDLLOBJS.LIB (16-bit)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Mark project as multithreaded (WF/2)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Include &lt;MT\headers.h&gt;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05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Day 3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1 – Threads, IPC and File I/O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2 – Lab Exercise 6 - Threads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3 - Workshop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</a:t>
            </a:r>
            <a:r>
              <a:rPr lang="en-US" sz="1800" dirty="0" err="1">
                <a:solidFill>
                  <a:srgbClr val="000000"/>
                </a:solidFill>
                <a:latin typeface="Helvetica" pitchFamily="34" charset="0"/>
              </a:rPr>
              <a:t>Filesystems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 % EA’s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Lab Exercise 8 – Directory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Listing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Window Words,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Subclassing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Dialogs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9 – Multiple Windows and Instance Data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Lab Exercise 9 continues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Standard Dialogs and INI files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5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Graphics Programming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Interfase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2 - Workshop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SOM and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WPS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It’s Friday…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04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Other Thread Functions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DosExit()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_endthread(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DosSuspendThread(tid)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Suspends the specified thread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DosResumeThread(tid)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Restarts the specified thread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DosWaitThread(tid, WaitOption)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DosSetPriority(fScope, fPrtyClass, sChange, id)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Sets the priority of the specified thread or process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DosGetPID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Retrieves the process, thread and parent-process identifiers for the current process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DosGetInfoBlocks(PTIB, PPIB)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DosSleep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Suspends execution of the current thread for the specified time interval (Warning: not in PM threads!)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Thread Types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Message-queue Threads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Create message queues and windows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Must obey the 1/10th second rule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Non-message-queue Threads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Cannot create windows (since they have no queue to read messages)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But can use (e.g.) WinBeginPaint to paint a window belonging to another thread (NB Presentation Spaces are serially reusable)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Cannot call WinSendMsg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But can call WinPostMsg (typically to signal completion of a task)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But are free to take as long as they need to perform tasks (cannot hold up the message queue)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Interprocess Communications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54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Anonymous Pipes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Shared Memory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Giveaway Shared Memory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Named Shared memory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Queues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System 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RAM 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Fast-safe Semaphores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Signal Exceptions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Presentation Manager Facilities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Clipboard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Dynamic Data Exchange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Anonymous Pipes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Are created from the command line. For example: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DIR | SORT | MORE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be created by a parent process redirecting handles of its children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Named Pipes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Are actually embedded in the OS/2 kernel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Allow pipes to be named and extended across the network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Local/remote operation is transparent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Pipes can be inbound, outbound or full duplex (virtual circuit abstraction)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Access to named pipes is subject to user logon permission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be serially reused by different clients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have multiple instances of the same name (e.g. DBMS server pipe pool)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 3.x and later can access named pipes through the MS-DOS LAN Manager Enhanced redirector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Named Pipe Programming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At the server, \\NETPC:</a:t>
            </a:r>
          </a:p>
          <a:p>
            <a:pPr>
              <a:spcAft>
                <a:spcPct val="15000"/>
              </a:spcAft>
            </a:pP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</a:pP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DosCreateNPipe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("\\PIPE\\DBMS");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while(more) {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	</a:t>
            </a: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DosConnectNPipe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();		</a:t>
            </a:r>
            <a:r>
              <a:rPr lang="en-US" sz="2000" dirty="0" smtClean="0">
                <a:solidFill>
                  <a:srgbClr val="000000"/>
                </a:solidFill>
                <a:latin typeface="Courier" pitchFamily="17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await client)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	</a:t>
            </a: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DosRead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req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);			</a:t>
            </a:r>
            <a:r>
              <a:rPr lang="en-US" sz="2000" dirty="0" smtClean="0">
                <a:solidFill>
                  <a:srgbClr val="000000"/>
                </a:solidFill>
                <a:latin typeface="Courier" pitchFamily="17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read request */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		.			</a:t>
            </a:r>
            <a:r>
              <a:rPr lang="en-US" sz="2000" dirty="0" smtClean="0">
                <a:solidFill>
                  <a:srgbClr val="000000"/>
                </a:solidFill>
                <a:latin typeface="Courier" pitchFamily="17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process request */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	</a:t>
            </a: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DosWrite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resp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);		</a:t>
            </a:r>
            <a:r>
              <a:rPr lang="en-US" sz="2000" dirty="0" smtClean="0">
                <a:solidFill>
                  <a:srgbClr val="000000"/>
                </a:solidFill>
                <a:latin typeface="Courier" pitchFamily="17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send response */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	</a:t>
            </a:r>
            <a:r>
              <a:rPr lang="en-US" sz="2000" dirty="0" err="1">
                <a:solidFill>
                  <a:srgbClr val="000000"/>
                </a:solidFill>
                <a:latin typeface="Courier" pitchFamily="17" charset="0"/>
              </a:rPr>
              <a:t>DosDisconnectNPipe</a:t>
            </a: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();	/* close client */</a:t>
            </a:r>
          </a:p>
          <a:p>
            <a:pPr>
              <a:spcAft>
                <a:spcPct val="15000"/>
              </a:spcAft>
            </a:pPr>
            <a:r>
              <a:rPr lang="en-US" sz="2000" dirty="0">
                <a:solidFill>
                  <a:srgbClr val="000000"/>
                </a:solidFill>
                <a:latin typeface="Courier" pitchFamily="17" charset="0"/>
              </a:rPr>
              <a:t>}</a:t>
            </a:r>
          </a:p>
          <a:p>
            <a:pPr>
              <a:spcAft>
                <a:spcPct val="15000"/>
              </a:spcAft>
            </a:pPr>
            <a:endParaRPr lang="en-US" sz="2000" dirty="0">
              <a:solidFill>
                <a:srgbClr val="000000"/>
              </a:solidFill>
              <a:latin typeface="Courier" pitchFamily="17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Named Pipe Programming (cont)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7032625" cy="424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At the client: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DosOpen("\\\\NETPC\\PIPE\\DBMS");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DosWrite(req);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DosRead(resp);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DosClose();</a:t>
            </a:r>
          </a:p>
          <a:p>
            <a:pPr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Courier" pitchFamily="17" charset="0"/>
            </a:endParaRP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or</a:t>
            </a:r>
            <a:endParaRPr lang="en-US" sz="2000">
              <a:solidFill>
                <a:srgbClr val="000000"/>
              </a:solidFill>
              <a:latin typeface="Courier" pitchFamily="17" charset="0"/>
            </a:endParaRP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DosOpen("\\\\NETPC\\PIPE\\DBMS");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DosTransactNPipe(req,resp);</a:t>
            </a: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DosClose();</a:t>
            </a:r>
          </a:p>
          <a:p>
            <a:pPr>
              <a:spcAft>
                <a:spcPct val="15000"/>
              </a:spcAft>
            </a:pPr>
            <a:endParaRPr lang="en-US" sz="2000">
              <a:solidFill>
                <a:srgbClr val="000000"/>
              </a:solidFill>
              <a:latin typeface="Courier" pitchFamily="17" charset="0"/>
            </a:endParaRP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or</a:t>
            </a:r>
            <a:endParaRPr lang="en-US" sz="2000">
              <a:solidFill>
                <a:srgbClr val="000000"/>
              </a:solidFill>
              <a:latin typeface="Courier" pitchFamily="17" charset="0"/>
            </a:endParaRPr>
          </a:p>
          <a:p>
            <a:pPr>
              <a:spcAft>
                <a:spcPct val="15000"/>
              </a:spcAft>
            </a:pPr>
            <a:r>
              <a:rPr lang="en-US" sz="2000">
                <a:solidFill>
                  <a:srgbClr val="000000"/>
                </a:solidFill>
                <a:latin typeface="Courier" pitchFamily="17" charset="0"/>
              </a:rPr>
              <a:t>DosCallNPipe("\\\\NETPC\\PIPE\\DBMS",req,resp);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Named Pipe Programming (cont)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 Mode - duplex, inheritance, write-through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Pipe Mode - Blocking, byte or message mode, instance count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Buffers can be up to 64 KB in size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329656" y="3615419"/>
            <a:ext cx="6843712" cy="36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PSZ  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PipeName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PHPIPE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PipeHandle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ULONG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OpenMode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ULONG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PipeMode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ULONG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OutBufSize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ULONG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InBufSize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ULONG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TimeOut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APIRET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rc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          </a:t>
            </a: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	/*  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Return Code. */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rc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=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DosCreateNPipe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(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PipeName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PipeHandle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    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OpenMode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PipeMode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OutBufSize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     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InBufSize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TimeOut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);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Named Pipe Functions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DosCreateNPipe()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DosConnectNPipe()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DosDisConnectNPipe()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DosTransactNPipe()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DosCallNPipe()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DosPeekNPipe()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DosQueryNPHState()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DosQueryNPipeInfo()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DosQueryNPipeSemState()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DosSetNPHState()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DosSetNPipeSem()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DosWaitNPipe()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Giveaway Shared Memory (1.x)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71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635000" indent="-17621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Give-away shared memory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Created with DosAllocSeg with either the SEG_GETTABLE or SEG_GIVEABLE attributes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DosAllocSeg(size, &amp;sel, SEG_GETTABLE);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Pass selector to other process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Other process calls DosGetSeg() to validate selector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or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DosAllocSeg(size &amp;sel, SEG_GIVEABLE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DosGiveSeg(sel, pidTarget, &amp;pselTarget);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then pass pselTarget to Target process, which need not call DosGetSeg() to validate before using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Causes allocation of selectors in the disjoint LDT space so that every process can use the same selector value to access this segment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3 – Session 1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Threads, IPC and File I/O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557874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Giveaway Shared Memory (2.x)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635000" indent="-17621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Give-away shared memory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Created with DosAllocSharedMem with either the OBJ_GETTABLE or OBJ_GIVEABLE attributes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DosAllocSharedMem(&amp;pv, NULL, size, OBJ_GETTABLE);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Pass pointer to other process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Other process calls DosGetSharedMem() to validate memory object address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or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DosAllocSharedMem(&amp;pv, NULL, size, OBJ_GIVEABLE);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DosGiveSharedMem(pv, pidTarget, flags);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then pass pv to Target process, which need not call DosGetSeg() to validate before using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Named Shared Memory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Exists in the file-system namespace, as \SHAREMEM\name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Is allocated with DosAllocShrSeg() (1.x)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or DosAllocSharedMem() (2.x)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Recipient accesses with DosGetShrSeg()  (1.x)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or DosGetNamedSharedMem() (2.x)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Remember, what two consenting adult processes do in shared memory is entirely their business! Try to use standard formats (metafiles, standard structures, bitmaps, etc)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Queues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be thought of as 'structured pipes'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Exist in the file system namespace as '\queues\name'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be written to by any process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only be read by the queue creator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Can be read in FIFO, LIFO or priority sequence, or peeked in arbitrary sequence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Offer high performance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3192 items max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Effectively a linked list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Warning! In OS/2 2.0, both 16-bit and 32-bit versions are provided and have the same function names, but ARE NOT COMPATIBLE. I.e., 16-bit queues cannot be used by 32-bit apps and vice versa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Queue Functions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DosReadQueue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DosWriteQueue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DosPurgeQueue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DosCloseQueue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DosPeekQueue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Semaphores in OS/2 1.x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System 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Used for inter-process communications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Exist in the file system namespace as '\sem\name'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RAM 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Used for intra-process communications (between threads)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Are simply long integers in the address space of the process (treat with care!)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Fast-Safe 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Combine the speed of RAM semaphores with the safety of system semaphores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Semaphore Functions (OS/2 1.x)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520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DosCreateSem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Creates a system semaphore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DosOpenSem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Opens a system semaphore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DosSemSet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Sets a system or RAM semaphore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DosSemClear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Clears a system or RAM semaphore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DosSemRequest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Sets a system or RAM semaphore, if the semaphore is cleared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DosSemSetWait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Sets a semaphore and waits for it to be cleared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DosSemWait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Waits for a semaphore to be cleared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OS/2 2.1 Semaphores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515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635000" indent="-17621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OS/2 2.1 supports three types of semaphores: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Event semaphores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signalling mechanism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Mutex semaphores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used to protect access to a critical region, e.g. file update)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Muxwait semaphores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compound semaphore: consists of up to 64 event or mutex semaphores.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in two classes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Private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up to 64K, for intra-process communications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Shared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up to 64K in system, for inter-process communications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and they can be named (\SEM32\name) or unnamed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511800" y="2190750"/>
            <a:ext cx="3227388" cy="554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DosWaitEventSem(nam);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Event Semaphores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895475" y="2190750"/>
            <a:ext cx="3263900" cy="348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DosResetEventSem(nam);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DosPostEventSem(nam);</a:t>
            </a: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>
            <a:off x="5538788" y="3478213"/>
            <a:ext cx="0" cy="3944937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5089525" y="5395913"/>
            <a:ext cx="617538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Event Semaphore Functions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DosCreateEventSem()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DosOpenEventSem()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DosCloseEventSem()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DosPostEventSem()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DosResetEventSem()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DosQueryEventSem()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Returns the post count of the event sem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DosWaitEventSem()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Mutex Semaphores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895475" y="2190750"/>
            <a:ext cx="3486150" cy="554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DosRequestMutexSem(nam);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DosReleaseMutexSem(nam);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DosRequestMutexSem(nam);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DosReleaseMutexSem(nam);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511800" y="2190750"/>
            <a:ext cx="3486150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Any Thread: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DosRequestMutexSem(nam);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DosReleaseMutexSem(nam);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1592262" y="4668044"/>
            <a:ext cx="0" cy="2097087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1609724" y="4668044"/>
            <a:ext cx="352425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1592262" y="6744494"/>
            <a:ext cx="3175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V="1">
            <a:off x="5589587" y="3869531"/>
            <a:ext cx="0" cy="363855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H="1">
            <a:off x="5378450" y="7481888"/>
            <a:ext cx="211137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5607050" y="3844925"/>
            <a:ext cx="176212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4046538" y="725488"/>
            <a:ext cx="4287837" cy="2843212"/>
          </a:xfrm>
          <a:custGeom>
            <a:avLst/>
            <a:gdLst>
              <a:gd name="T0" fmla="*/ 1333 w 2701"/>
              <a:gd name="T1" fmla="*/ 1791 h 1791"/>
              <a:gd name="T2" fmla="*/ 1333 w 2701"/>
              <a:gd name="T3" fmla="*/ 1791 h 1791"/>
              <a:gd name="T4" fmla="*/ 2701 w 2701"/>
              <a:gd name="T5" fmla="*/ 0 h 1791"/>
              <a:gd name="T6" fmla="*/ 0 w 2701"/>
              <a:gd name="T7" fmla="*/ 4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01" h="1791">
                <a:moveTo>
                  <a:pt x="1333" y="1791"/>
                </a:moveTo>
                <a:cubicBezTo>
                  <a:pt x="1333" y="1791"/>
                  <a:pt x="1333" y="1791"/>
                  <a:pt x="1333" y="1791"/>
                </a:cubicBezTo>
                <a:cubicBezTo>
                  <a:pt x="2701" y="0"/>
                  <a:pt x="2701" y="0"/>
                  <a:pt x="2701" y="0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pattFill prst="pct25">
            <a:fgClr>
              <a:srgbClr val="C100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74738" y="2652713"/>
            <a:ext cx="457200" cy="313848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503988" y="3840163"/>
            <a:ext cx="2262187" cy="1606550"/>
          </a:xfrm>
          <a:custGeom>
            <a:avLst/>
            <a:gdLst>
              <a:gd name="T0" fmla="*/ 0 w 1425"/>
              <a:gd name="T1" fmla="*/ 1012 h 1012"/>
              <a:gd name="T2" fmla="*/ 1425 w 1425"/>
              <a:gd name="T3" fmla="*/ 0 h 1012"/>
              <a:gd name="T4" fmla="*/ 1414 w 1425"/>
              <a:gd name="T5" fmla="*/ 24 h 1012"/>
              <a:gd name="T6" fmla="*/ 27 w 1425"/>
              <a:gd name="T7" fmla="*/ 1011 h 1012"/>
              <a:gd name="T8" fmla="*/ 0 w 1425"/>
              <a:gd name="T9" fmla="*/ 101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5" h="1012">
                <a:moveTo>
                  <a:pt x="0" y="1012"/>
                </a:moveTo>
                <a:cubicBezTo>
                  <a:pt x="238" y="432"/>
                  <a:pt x="827" y="8"/>
                  <a:pt x="1425" y="0"/>
                </a:cubicBezTo>
                <a:cubicBezTo>
                  <a:pt x="1414" y="24"/>
                  <a:pt x="1414" y="24"/>
                  <a:pt x="1414" y="24"/>
                </a:cubicBezTo>
                <a:cubicBezTo>
                  <a:pt x="798" y="59"/>
                  <a:pt x="276" y="440"/>
                  <a:pt x="27" y="1011"/>
                </a:cubicBezTo>
                <a:cubicBezTo>
                  <a:pt x="27" y="1011"/>
                  <a:pt x="0" y="1011"/>
                  <a:pt x="0" y="1012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257925" y="5446713"/>
            <a:ext cx="246063" cy="1152525"/>
          </a:xfrm>
          <a:custGeom>
            <a:avLst/>
            <a:gdLst>
              <a:gd name="T0" fmla="*/ 155 w 155"/>
              <a:gd name="T1" fmla="*/ 0 h 726"/>
              <a:gd name="T2" fmla="*/ 0 w 155"/>
              <a:gd name="T3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5" h="726">
                <a:moveTo>
                  <a:pt x="155" y="0"/>
                </a:moveTo>
                <a:cubicBezTo>
                  <a:pt x="66" y="226"/>
                  <a:pt x="8" y="512"/>
                  <a:pt x="0" y="726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738438" y="1531938"/>
            <a:ext cx="6011862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733675" y="1535113"/>
            <a:ext cx="60721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Threads - Or How To Walk Down the Street and Chew Gum At The Same Time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838325" y="5551488"/>
            <a:ext cx="5392738" cy="103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OS/2 Multitasking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Mutex Semaphore Functions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DosCreateMutexSem()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DosOpenMutexSem()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DosCloseMutexSem()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DosQueryMutexSem()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DosRequestMutexSem()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DosReleaseMutexSem()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Muxwait Semaphore Functions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DosCreateMuxWaitSem()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DosOpenMuxWaitSem()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DosCloseMuxWaitSem()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DosAddMuxWaitSem()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DosDeleteMuxWaitSem()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DosQueryMuxWaitSem()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DosWaitMuxWaitSem()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Signals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97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Are OS/2's primary form of asynchronous communications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Signals cannot be ignored - they are a form of logical interrupt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Used by full-screen processes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Processes should nominate signal-handler functions to deal with (for example) SIG_KILLPROCESS and SIG_CTRLBREAK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Useful functions: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DosSetSigHandler(Sig_H_Func, &amp;prev_func, &amp;fAction, SIGA_ACCEPT, SIG_CTRLC);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The signal handler should be prototyped: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void _far _pascal MySigHandler(USHORT usSigArg, USHORT usSigNum);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where usSigNum is the signal type (e.g. SIG_KILLPROCESS)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Freeform 3" descr="25%"/>
          <p:cNvSpPr>
            <a:spLocks noChangeArrowheads="1"/>
          </p:cNvSpPr>
          <p:nvPr/>
        </p:nvSpPr>
        <p:spPr bwMode="auto">
          <a:xfrm>
            <a:off x="4046538" y="725488"/>
            <a:ext cx="4287837" cy="2843212"/>
          </a:xfrm>
          <a:custGeom>
            <a:avLst/>
            <a:gdLst>
              <a:gd name="T0" fmla="*/ 1333 w 2701"/>
              <a:gd name="T1" fmla="*/ 1791 h 1791"/>
              <a:gd name="T2" fmla="*/ 1333 w 2701"/>
              <a:gd name="T3" fmla="*/ 1791 h 1791"/>
              <a:gd name="T4" fmla="*/ 2701 w 2701"/>
              <a:gd name="T5" fmla="*/ 0 h 1791"/>
              <a:gd name="T6" fmla="*/ 0 w 2701"/>
              <a:gd name="T7" fmla="*/ 4 h 1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01" h="1791">
                <a:moveTo>
                  <a:pt x="1333" y="1791"/>
                </a:moveTo>
                <a:cubicBezTo>
                  <a:pt x="1333" y="1791"/>
                  <a:pt x="1333" y="1791"/>
                  <a:pt x="1333" y="1791"/>
                </a:cubicBezTo>
                <a:cubicBezTo>
                  <a:pt x="2701" y="0"/>
                  <a:pt x="2701" y="0"/>
                  <a:pt x="2701" y="0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pattFill prst="pct25">
            <a:fgClr>
              <a:srgbClr val="C100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1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1074738" y="2652713"/>
            <a:ext cx="457200" cy="313848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989" name="Freeform 5" descr="50%"/>
          <p:cNvSpPr>
            <a:spLocks noChangeArrowheads="1"/>
          </p:cNvSpPr>
          <p:nvPr/>
        </p:nvSpPr>
        <p:spPr bwMode="auto">
          <a:xfrm>
            <a:off x="6503988" y="3840163"/>
            <a:ext cx="2262187" cy="1606550"/>
          </a:xfrm>
          <a:custGeom>
            <a:avLst/>
            <a:gdLst>
              <a:gd name="T0" fmla="*/ 0 w 1425"/>
              <a:gd name="T1" fmla="*/ 1012 h 1012"/>
              <a:gd name="T2" fmla="*/ 1425 w 1425"/>
              <a:gd name="T3" fmla="*/ 0 h 1012"/>
              <a:gd name="T4" fmla="*/ 1414 w 1425"/>
              <a:gd name="T5" fmla="*/ 24 h 1012"/>
              <a:gd name="T6" fmla="*/ 27 w 1425"/>
              <a:gd name="T7" fmla="*/ 1011 h 1012"/>
              <a:gd name="T8" fmla="*/ 0 w 1425"/>
              <a:gd name="T9" fmla="*/ 1012 h 1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5" h="1012">
                <a:moveTo>
                  <a:pt x="0" y="1012"/>
                </a:moveTo>
                <a:cubicBezTo>
                  <a:pt x="238" y="432"/>
                  <a:pt x="827" y="8"/>
                  <a:pt x="1425" y="0"/>
                </a:cubicBezTo>
                <a:cubicBezTo>
                  <a:pt x="1414" y="24"/>
                  <a:pt x="1414" y="24"/>
                  <a:pt x="1414" y="24"/>
                </a:cubicBezTo>
                <a:cubicBezTo>
                  <a:pt x="798" y="59"/>
                  <a:pt x="276" y="440"/>
                  <a:pt x="27" y="1011"/>
                </a:cubicBezTo>
                <a:cubicBezTo>
                  <a:pt x="27" y="1011"/>
                  <a:pt x="0" y="1011"/>
                  <a:pt x="0" y="1012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41990" name="Freeform 6"/>
          <p:cNvSpPr>
            <a:spLocks/>
          </p:cNvSpPr>
          <p:nvPr/>
        </p:nvSpPr>
        <p:spPr bwMode="auto">
          <a:xfrm>
            <a:off x="6257925" y="5446713"/>
            <a:ext cx="246063" cy="1152525"/>
          </a:xfrm>
          <a:custGeom>
            <a:avLst/>
            <a:gdLst>
              <a:gd name="T0" fmla="*/ 155 w 155"/>
              <a:gd name="T1" fmla="*/ 0 h 726"/>
              <a:gd name="T2" fmla="*/ 0 w 155"/>
              <a:gd name="T3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5" h="726">
                <a:moveTo>
                  <a:pt x="155" y="0"/>
                </a:moveTo>
                <a:cubicBezTo>
                  <a:pt x="66" y="226"/>
                  <a:pt x="8" y="512"/>
                  <a:pt x="0" y="726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2738438" y="1531938"/>
            <a:ext cx="6011862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2733675" y="1535113"/>
            <a:ext cx="6072188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000" b="1">
                <a:solidFill>
                  <a:srgbClr val="000000"/>
                </a:solidFill>
                <a:latin typeface="Helvetica" pitchFamily="34" charset="0"/>
              </a:rPr>
              <a:t>File Handling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1838325" y="5551488"/>
            <a:ext cx="5392738" cy="103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Low Level I/O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Opening a File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DosOpen() [OS/2 1.0, 1.1 2.X)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USHORT DosOpen(pszFileName, phf, pusAction, ulFileSize, usAttribute, usOpenFlags, usOpenMode, ulReserved)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DosOpen2() [OS/2 1.2, 1.3]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USHORT DosOpen2(pszFileName, phf, pusAction, ulFileSize, usAttribute, usOpenFlags, ulOpenMode, peaop, ulReserved)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Actions and Attributes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Actions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FILE_CREATED		File was created.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FILE_EXISTED		File already existed.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FILE_TRUNCATED	The file existed and was truncated to the specified size.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Attributes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FILE_READ_ONLY	File can be read but not written.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FILE_HIDDEN		File is hidden and does not appear in directory listings.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FILE_SYSTEM		File is a system file.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FILE_ARCHIVED	File has been archived.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Open Flags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Used to specify error handling, e.g. what if creating a file and it already exists?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FILE_CREATE	Create a new file; fail if it already exists.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FILE_OPEN	Open an existing file, fail if it does not exist.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FILE_OPEN | FILE_CREATE	Open an existing file or create a new one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FILE_TRUNCATE	Open an existing file and change its size.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FILE_TRUNCATE | FILE_CREATE	Open an existing file and change its size or create a new file of that size.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Open Mode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890712" y="2190750"/>
            <a:ext cx="7397749" cy="472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OPEN_FLAGS_DASD	Opens a physical drive for direct access. 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OPEN_FLAGS_FAIL_ON_ERROR *	Bypasses the system critical-error handler.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OPEN_FLAGS_NOINHERIT *	The file handle is not available to any children.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OPEN_FLAGS_WRITE_THROUGH *	system will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write data to the device before returning.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OPEN_FLAGS_NO_LOCALITY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OPEN_FLAGS_SEQUENTIAL	The file is accessed sequentially.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OPEN_FLAGS_RANDOM	The file is accessed randomly.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OPEN_FLAGS_RANDOMSEQUENTIAL	The file is accessed randomly, but with a degree of sequential access.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OPEN_FLAGS_NO_CACHE	The disk driver should not cache data in I/O operations on this file.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Access Mode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OPEN_ACCESS_READONLY		Program can only read from file, not write.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OPEN_ACCESS_READWRITE	Program can read and write the file.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OPEN_ACCESS_WRITEONLY	Program can write to the file, but not read. 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Share Mode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OPEN_SHARE_DENYNONE	Other processes can open the file for any access mode (read-only, write-only or read-write)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OPEN_SHARE_DENYREAD	Other processes can open the file for write-only access but they cannot open if for read-only or read-write access.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OPEN_SHARE_DENYREADWRITE	The current process has exclusive access to the file. The file cannot be opened by any process.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OPEN_SHARE_DENYWRITE	Other processes can open the file for read-only access but they cannot open it for write-only or read-write access.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Multitasking Concepts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 </a:t>
            </a: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program</a:t>
            </a: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 is a set of instructions on disk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When a program is loaded and run, it becomes a </a:t>
            </a:r>
            <a:r>
              <a:rPr lang="en-US" sz="2000" i="1">
                <a:solidFill>
                  <a:srgbClr val="000000"/>
                </a:solidFill>
                <a:latin typeface="Helvetica" pitchFamily="34" charset="0"/>
              </a:rPr>
              <a:t>process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Simplest multitasking: load the same program twice to create two processes: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The two processes have identical code segments, wasting space, so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Better multitasking: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Two processes can share code segments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But must obviously have their own data segments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When we kill a process, we must not always delete the code segments.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Reading and Writing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668462" y="2190750"/>
            <a:ext cx="8077200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DosRead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pvBuf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cbBuf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pcbBytesRead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HFILE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File to read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PVOID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pvBuf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		/* address of buffer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cbBuf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count of bytes in (size of) buffer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pcbBytesRead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/* count of bytes actually read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DosWrite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pvBuf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cbBuf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pcbBytesWritten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HFILE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File to write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PVOID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pvBuf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address of buffer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cbBuf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count of bytes in (size of) buffer */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pcbBytesWritten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	/* count of bytes actually written */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Moving the File Read/Write Pointer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744662" y="2190750"/>
            <a:ext cx="8000999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DosChgFilePtr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lDistance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fMethod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pulNewPtr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HFILE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hf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LONG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lDistance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fMethod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PULONG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pulNewPtr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The parameter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fMethod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will be one of the following values: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FILE_BEGIN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Start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move at the beginning of the file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FILE_CURRENT	Move relative to the current position 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FILE_END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Move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relative to the end of the file.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The parameter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lDistance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is signed. Positive values move forward, negative values backward through the file. 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File and Region Locking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USHORT DosFileLocks(hf, pfUnlock, pfLock)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HFILE hf;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PFILELOCK pfUnlock;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PFILELOCK pfLock;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0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A FILELOCK structure looks like this: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typedef struct _FILELOCK {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LONG lOffset;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	LONG lRange;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} FILELOCK;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Miscellaneous Functions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DosResetBuffer()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DosSetMaxFH()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DosSetFHState()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DosQueryFHState() 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DosDupHandle() 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3 – Session 2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6 - Threads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2551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3 – Session 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Workshop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0747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3 – Session 4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Filesystems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&amp; EA's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170805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78263" y="225425"/>
            <a:ext cx="4984750" cy="3306763"/>
          </a:xfrm>
          <a:custGeom>
            <a:avLst/>
            <a:gdLst>
              <a:gd name="T0" fmla="*/ 1550 w 3140"/>
              <a:gd name="T1" fmla="*/ 2083 h 2083"/>
              <a:gd name="T2" fmla="*/ 1550 w 3140"/>
              <a:gd name="T3" fmla="*/ 2083 h 2083"/>
              <a:gd name="T4" fmla="*/ 3140 w 3140"/>
              <a:gd name="T5" fmla="*/ 0 h 2083"/>
              <a:gd name="T6" fmla="*/ 0 w 3140"/>
              <a:gd name="T7" fmla="*/ 5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0" h="2083">
                <a:moveTo>
                  <a:pt x="1550" y="2083"/>
                </a:moveTo>
                <a:cubicBezTo>
                  <a:pt x="1550" y="2083"/>
                  <a:pt x="1550" y="2083"/>
                  <a:pt x="1550" y="2083"/>
                </a:cubicBezTo>
                <a:cubicBezTo>
                  <a:pt x="3140" y="0"/>
                  <a:pt x="3140" y="0"/>
                  <a:pt x="3140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35763" y="3848100"/>
            <a:ext cx="2630487" cy="1866900"/>
          </a:xfrm>
          <a:custGeom>
            <a:avLst/>
            <a:gdLst>
              <a:gd name="T0" fmla="*/ 1 w 1657"/>
              <a:gd name="T1" fmla="*/ 1176 h 1176"/>
              <a:gd name="T2" fmla="*/ 1657 w 1657"/>
              <a:gd name="T3" fmla="*/ 0 h 1176"/>
              <a:gd name="T4" fmla="*/ 1644 w 1657"/>
              <a:gd name="T5" fmla="*/ 28 h 1176"/>
              <a:gd name="T6" fmla="*/ 31 w 1657"/>
              <a:gd name="T7" fmla="*/ 1175 h 1176"/>
              <a:gd name="T8" fmla="*/ 1 w 1657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7" h="1176">
                <a:moveTo>
                  <a:pt x="1" y="1176"/>
                </a:moveTo>
                <a:cubicBezTo>
                  <a:pt x="277" y="501"/>
                  <a:pt x="961" y="9"/>
                  <a:pt x="1657" y="0"/>
                </a:cubicBezTo>
                <a:cubicBezTo>
                  <a:pt x="1644" y="28"/>
                  <a:pt x="1644" y="28"/>
                  <a:pt x="1644" y="28"/>
                </a:cubicBezTo>
                <a:cubicBezTo>
                  <a:pt x="928" y="68"/>
                  <a:pt x="321" y="511"/>
                  <a:pt x="31" y="1175"/>
                </a:cubicBezTo>
                <a:cubicBezTo>
                  <a:pt x="31" y="1175"/>
                  <a:pt x="0" y="1175"/>
                  <a:pt x="1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50013" y="5715000"/>
            <a:ext cx="287337" cy="1341438"/>
          </a:xfrm>
          <a:custGeom>
            <a:avLst/>
            <a:gdLst>
              <a:gd name="T0" fmla="*/ 181 w 181"/>
              <a:gd name="T1" fmla="*/ 0 h 845"/>
              <a:gd name="T2" fmla="*/ 0 w 181"/>
              <a:gd name="T3" fmla="*/ 845 h 8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1" h="845">
                <a:moveTo>
                  <a:pt x="181" y="0"/>
                </a:moveTo>
                <a:cubicBezTo>
                  <a:pt x="76" y="263"/>
                  <a:pt x="10" y="596"/>
                  <a:pt x="0" y="845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57438" y="1163638"/>
            <a:ext cx="6989762" cy="0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51088" y="1168400"/>
            <a:ext cx="706120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>
                <a:solidFill>
                  <a:srgbClr val="000000"/>
                </a:solidFill>
                <a:latin typeface="Helvetica" pitchFamily="34" charset="0"/>
              </a:rPr>
              <a:t>OS/2 File Systems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311275" y="5837238"/>
            <a:ext cx="62706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FAT and HPFS</a:t>
            </a:r>
          </a:p>
        </p:txBody>
      </p:sp>
    </p:spTree>
    <p:extLst>
      <p:ext uri="{BB962C8B-B14F-4D97-AF65-F5344CB8AC3E}">
        <p14:creationId xmlns:p14="http://schemas.microsoft.com/office/powerpoint/2010/main" val="353965819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OS/2 File Systems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069647" y="1928812"/>
            <a:ext cx="7676015" cy="315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OS/2 originally shipped with the DOS file system as a stop-gap measure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This was not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optimised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OS/2 1.2 and later support Installable File Systems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Three major IFS's exist: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High Performance File System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LAN Manager 2.x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CD-ROM IFS</a:t>
            </a:r>
          </a:p>
        </p:txBody>
      </p:sp>
    </p:spTree>
    <p:extLst>
      <p:ext uri="{BB962C8B-B14F-4D97-AF65-F5344CB8AC3E}">
        <p14:creationId xmlns:p14="http://schemas.microsoft.com/office/powerpoint/2010/main" val="38662839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FAT File System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973262" y="1928813"/>
            <a:ext cx="7358063" cy="233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File Allocation Table and root directory on outer cylinders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Extensive head movement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Linear directory searching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Inefficient allocation in terms of clusters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Fragmentation of files</a:t>
            </a:r>
          </a:p>
        </p:txBody>
      </p:sp>
    </p:spTree>
    <p:extLst>
      <p:ext uri="{BB962C8B-B14F-4D97-AF65-F5344CB8AC3E}">
        <p14:creationId xmlns:p14="http://schemas.microsoft.com/office/powerpoint/2010/main" val="374624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Starting a Child Process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Operation can be synchronous (EXEC_SYNC) or asynchronous (EXEC_ASYNC, EXEC_ASYNCRESULT)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The termination code and result code can be examined later using the DosWaitChild() API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066925" y="3587750"/>
            <a:ext cx="6845300" cy="365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PCHAR	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ObjNameBuf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LONG	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ObjNameBufL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ULONG	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ExecFlags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PSZ	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ArgPointer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PSZ	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EnvPointer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PRESULTCODES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ReturnCodes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PSZ           </a:t>
            </a: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PgmPointer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APIRET       </a:t>
            </a: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		</a:t>
            </a:r>
            <a:r>
              <a:rPr lang="en-US" sz="1900" dirty="0" err="1" smtClean="0">
                <a:solidFill>
                  <a:srgbClr val="000000"/>
                </a:solidFill>
                <a:latin typeface="Courier" pitchFamily="17" charset="0"/>
              </a:rPr>
              <a:t>rc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;    /*  Return Code. */</a:t>
            </a:r>
          </a:p>
          <a:p>
            <a:pPr>
              <a:spcAft>
                <a:spcPct val="15000"/>
              </a:spcAft>
            </a:pP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rc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=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DosExecPgm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(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ObjNameBuf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ObjNameBufL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      </a:t>
            </a: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	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ExecFlags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ArgPointer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EnvPointer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</a:t>
            </a:r>
          </a:p>
          <a:p>
            <a:pPr>
              <a:spcAft>
                <a:spcPct val="15000"/>
              </a:spcAft>
            </a:pP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       </a:t>
            </a:r>
            <a:r>
              <a:rPr lang="en-US" sz="1900" dirty="0" smtClean="0">
                <a:solidFill>
                  <a:srgbClr val="000000"/>
                </a:solidFill>
                <a:latin typeface="Courier" pitchFamily="17" charset="0"/>
              </a:rPr>
              <a:t>	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ReturnCodes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,  </a:t>
            </a:r>
            <a:r>
              <a:rPr lang="en-US" sz="1900" dirty="0" err="1">
                <a:solidFill>
                  <a:srgbClr val="000000"/>
                </a:solidFill>
                <a:latin typeface="Courier" pitchFamily="17" charset="0"/>
              </a:rPr>
              <a:t>PgmPointer</a:t>
            </a:r>
            <a:r>
              <a:rPr lang="en-US" sz="1900" dirty="0">
                <a:solidFill>
                  <a:srgbClr val="000000"/>
                </a:solidFill>
                <a:latin typeface="Courier" pitchFamily="17" charset="0"/>
              </a:rPr>
              <a:t>);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High Performance File System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20862" y="1928813"/>
            <a:ext cx="7510463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Directories scattered across disk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Allocation recorded by bitmaps located in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centre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of 16 MB bands, close to the files they control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Directories are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B+trees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Allocation in sectors, not clusters - less wasted space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Not nearly as susceptible to fragmentation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Multi-threaded</a:t>
            </a: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BE0E00"/>
                </a:solidFill>
                <a:latin typeface="Helvetica" pitchFamily="34" charset="0"/>
              </a:rPr>
              <a:t>Lazy writes on </a:t>
            </a:r>
            <a:r>
              <a:rPr lang="en-US" sz="2300" dirty="0" err="1">
                <a:solidFill>
                  <a:srgbClr val="BE0E00"/>
                </a:solidFill>
                <a:latin typeface="Helvetica" pitchFamily="34" charset="0"/>
              </a:rPr>
              <a:t>cacheing</a:t>
            </a:r>
            <a:r>
              <a:rPr lang="en-US" sz="2300" dirty="0">
                <a:solidFill>
                  <a:srgbClr val="BE0E00"/>
                </a:solidFill>
                <a:latin typeface="Helvetica" pitchFamily="34" charset="0"/>
              </a:rPr>
              <a:t> dramatically improve performance</a:t>
            </a: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BE0E00"/>
                </a:solidFill>
                <a:latin typeface="Helvetica" pitchFamily="34" charset="0"/>
              </a:rPr>
              <a:t>Must explicitly shut down to flush cache (though Ctrl-Alt-Del is captured)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Benefits from large caches (up to 2 MB - up to 60% of machine RAM for HPFS386)</a:t>
            </a:r>
          </a:p>
        </p:txBody>
      </p:sp>
    </p:spTree>
    <p:extLst>
      <p:ext uri="{BB962C8B-B14F-4D97-AF65-F5344CB8AC3E}">
        <p14:creationId xmlns:p14="http://schemas.microsoft.com/office/powerpoint/2010/main" val="6686858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HPFS Features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44662" y="1928813"/>
            <a:ext cx="7586663" cy="4831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High Performance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Long file names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Up to 254 characters long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Mixed upper and lower case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Can include spaces and other symbols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Extended Attributes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File type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Time stamps - creation, update, access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Subject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Keywords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Icon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ISO ASN.1</a:t>
            </a:r>
          </a:p>
        </p:txBody>
      </p:sp>
    </p:spTree>
    <p:extLst>
      <p:ext uri="{BB962C8B-B14F-4D97-AF65-F5344CB8AC3E}">
        <p14:creationId xmlns:p14="http://schemas.microsoft.com/office/powerpoint/2010/main" val="10847678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File System Functions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44662" y="1928813"/>
            <a:ext cx="7586663" cy="361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DosQueryFHState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Queries whether a handle is for a file, pipe or device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DosFindFirst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DosFindNext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Search directories for matching files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DosOpen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DosClose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DosRead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DosWrite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72210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EA Functions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897062" y="1928813"/>
            <a:ext cx="7434263" cy="4831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EA's can be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text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bitmaps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binary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ISO ASN.1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Single-valued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Multi-valued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Full EA Structure (FEA2) - name and value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FEA2List - length, then list of FEA2 structures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Get EA Structure (GEA2) - EA name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GEA2List - length, then list  of GEA2 structures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EAOP2 Structure - GEA2List, FEA2List and error field</a:t>
            </a:r>
          </a:p>
        </p:txBody>
      </p:sp>
    </p:spTree>
    <p:extLst>
      <p:ext uri="{BB962C8B-B14F-4D97-AF65-F5344CB8AC3E}">
        <p14:creationId xmlns:p14="http://schemas.microsoft.com/office/powerpoint/2010/main" val="82902824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EA Functions (cont)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897062" y="1928813"/>
            <a:ext cx="7434263" cy="238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DosOpen()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DosFindFirst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DosQueryFileInfo() - Level 3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DosQueryPathInfo() - Level 3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DosSetFileInfo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DosSetPathInfo</a:t>
            </a:r>
          </a:p>
        </p:txBody>
      </p:sp>
    </p:spTree>
    <p:extLst>
      <p:ext uri="{BB962C8B-B14F-4D97-AF65-F5344CB8AC3E}">
        <p14:creationId xmlns:p14="http://schemas.microsoft.com/office/powerpoint/2010/main" val="69883810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EA Types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820862" y="1928813"/>
            <a:ext cx="7510463" cy="401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Stored in first word of EA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EAT_BINARY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EAT_ASCII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EAT_BITMAP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EAT_METAFILE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EAT_ICON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EAT_EA - ASCII Name of another EA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EAT_MVMT - Multi valued, multi-types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EAT_MVST - Multi-valued, single-type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EAT_ASN1 - ISO ASN.1</a:t>
            </a:r>
          </a:p>
        </p:txBody>
      </p:sp>
    </p:spTree>
    <p:extLst>
      <p:ext uri="{BB962C8B-B14F-4D97-AF65-F5344CB8AC3E}">
        <p14:creationId xmlns:p14="http://schemas.microsoft.com/office/powerpoint/2010/main" val="13610633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51088" y="1227138"/>
            <a:ext cx="70199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Standard EA's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897062" y="1928813"/>
            <a:ext cx="7434263" cy="401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.ASSOCTABLE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.CODEPAGE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.COMMENTS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.HISTORY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.ICON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.KEYPHRASES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.LONGNAME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.SUBJECT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.TYPE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.VERSION</a:t>
            </a:r>
          </a:p>
        </p:txBody>
      </p:sp>
    </p:spTree>
    <p:extLst>
      <p:ext uri="{BB962C8B-B14F-4D97-AF65-F5344CB8AC3E}">
        <p14:creationId xmlns:p14="http://schemas.microsoft.com/office/powerpoint/2010/main" val="30792093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3 – Session 4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8 – Directory Listing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74353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Internal Multitasking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90713" y="2190750"/>
            <a:ext cx="6845300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3188" indent="-1031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44488" indent="-123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Many programs do two things at once, e.g.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Even CP/M WordStar could print and edit simultaneously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DOS spreadsheets which recalc in background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latin typeface="Helvetica" pitchFamily="34" charset="0"/>
              </a:rPr>
              <a:t>This is done by having a loop which checks for keyboard input, and if none, does something else</a:t>
            </a:r>
          </a:p>
        </p:txBody>
      </p:sp>
      <p:sp>
        <p:nvSpPr>
          <p:cNvPr id="5124" name="Freeform 4"/>
          <p:cNvSpPr>
            <a:spLocks noChangeArrowheads="1"/>
          </p:cNvSpPr>
          <p:nvPr/>
        </p:nvSpPr>
        <p:spPr bwMode="auto">
          <a:xfrm>
            <a:off x="5761038" y="5734050"/>
            <a:ext cx="1139825" cy="1004888"/>
          </a:xfrm>
          <a:custGeom>
            <a:avLst/>
            <a:gdLst>
              <a:gd name="T0" fmla="*/ 0 w 718"/>
              <a:gd name="T1" fmla="*/ 633 h 633"/>
              <a:gd name="T2" fmla="*/ 718 w 718"/>
              <a:gd name="T3" fmla="*/ 633 h 633"/>
              <a:gd name="T4" fmla="*/ 718 w 718"/>
              <a:gd name="T5" fmla="*/ 0 h 633"/>
              <a:gd name="T6" fmla="*/ 0 w 718"/>
              <a:gd name="T7" fmla="*/ 0 h 633"/>
              <a:gd name="T8" fmla="*/ 0 w 718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8" h="633">
                <a:moveTo>
                  <a:pt x="0" y="633"/>
                </a:moveTo>
                <a:lnTo>
                  <a:pt x="718" y="633"/>
                </a:lnTo>
                <a:lnTo>
                  <a:pt x="718" y="0"/>
                </a:lnTo>
                <a:lnTo>
                  <a:pt x="0" y="0"/>
                </a:lnTo>
                <a:lnTo>
                  <a:pt x="0" y="63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5" name="Freeform 5"/>
          <p:cNvSpPr>
            <a:spLocks noChangeArrowheads="1"/>
          </p:cNvSpPr>
          <p:nvPr/>
        </p:nvSpPr>
        <p:spPr bwMode="auto">
          <a:xfrm>
            <a:off x="6900863" y="5734050"/>
            <a:ext cx="192087" cy="1004888"/>
          </a:xfrm>
          <a:custGeom>
            <a:avLst/>
            <a:gdLst>
              <a:gd name="T0" fmla="*/ 0 w 121"/>
              <a:gd name="T1" fmla="*/ 633 h 633"/>
              <a:gd name="T2" fmla="*/ 121 w 121"/>
              <a:gd name="T3" fmla="*/ 633 h 633"/>
              <a:gd name="T4" fmla="*/ 121 w 121"/>
              <a:gd name="T5" fmla="*/ 0 h 633"/>
              <a:gd name="T6" fmla="*/ 0 w 121"/>
              <a:gd name="T7" fmla="*/ 0 h 633"/>
              <a:gd name="T8" fmla="*/ 0 w 121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633">
                <a:moveTo>
                  <a:pt x="0" y="633"/>
                </a:moveTo>
                <a:lnTo>
                  <a:pt x="121" y="633"/>
                </a:lnTo>
                <a:lnTo>
                  <a:pt x="121" y="0"/>
                </a:lnTo>
                <a:lnTo>
                  <a:pt x="0" y="0"/>
                </a:lnTo>
                <a:lnTo>
                  <a:pt x="0" y="63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6" name="Freeform 6"/>
          <p:cNvSpPr>
            <a:spLocks noChangeArrowheads="1"/>
          </p:cNvSpPr>
          <p:nvPr/>
        </p:nvSpPr>
        <p:spPr bwMode="auto">
          <a:xfrm>
            <a:off x="5570538" y="5734050"/>
            <a:ext cx="190500" cy="1004888"/>
          </a:xfrm>
          <a:custGeom>
            <a:avLst/>
            <a:gdLst>
              <a:gd name="T0" fmla="*/ 0 w 120"/>
              <a:gd name="T1" fmla="*/ 633 h 633"/>
              <a:gd name="T2" fmla="*/ 0 w 120"/>
              <a:gd name="T3" fmla="*/ 0 h 633"/>
              <a:gd name="T4" fmla="*/ 120 w 120"/>
              <a:gd name="T5" fmla="*/ 0 h 633"/>
              <a:gd name="T6" fmla="*/ 120 w 120"/>
              <a:gd name="T7" fmla="*/ 633 h 633"/>
              <a:gd name="T8" fmla="*/ 0 w 120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633">
                <a:moveTo>
                  <a:pt x="0" y="633"/>
                </a:moveTo>
                <a:lnTo>
                  <a:pt x="0" y="0"/>
                </a:lnTo>
                <a:lnTo>
                  <a:pt x="120" y="0"/>
                </a:lnTo>
                <a:lnTo>
                  <a:pt x="120" y="633"/>
                </a:lnTo>
                <a:lnTo>
                  <a:pt x="0" y="63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7" name="Freeform 7"/>
          <p:cNvSpPr>
            <a:spLocks noChangeArrowheads="1"/>
          </p:cNvSpPr>
          <p:nvPr/>
        </p:nvSpPr>
        <p:spPr bwMode="auto">
          <a:xfrm>
            <a:off x="3889375" y="4635500"/>
            <a:ext cx="1206500" cy="1077913"/>
          </a:xfrm>
          <a:custGeom>
            <a:avLst/>
            <a:gdLst>
              <a:gd name="T0" fmla="*/ 378 w 760"/>
              <a:gd name="T1" fmla="*/ 0 h 679"/>
              <a:gd name="T2" fmla="*/ 760 w 760"/>
              <a:gd name="T3" fmla="*/ 337 h 679"/>
              <a:gd name="T4" fmla="*/ 378 w 760"/>
              <a:gd name="T5" fmla="*/ 679 h 679"/>
              <a:gd name="T6" fmla="*/ 0 w 760"/>
              <a:gd name="T7" fmla="*/ 339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0" h="679">
                <a:moveTo>
                  <a:pt x="378" y="0"/>
                </a:moveTo>
                <a:lnTo>
                  <a:pt x="760" y="337"/>
                </a:lnTo>
                <a:lnTo>
                  <a:pt x="378" y="679"/>
                </a:lnTo>
                <a:lnTo>
                  <a:pt x="0" y="339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8" name="Freeform 8"/>
          <p:cNvSpPr>
            <a:spLocks noChangeArrowheads="1"/>
          </p:cNvSpPr>
          <p:nvPr/>
        </p:nvSpPr>
        <p:spPr bwMode="auto">
          <a:xfrm>
            <a:off x="3873500" y="3995738"/>
            <a:ext cx="1222375" cy="349250"/>
          </a:xfrm>
          <a:custGeom>
            <a:avLst/>
            <a:gdLst>
              <a:gd name="T0" fmla="*/ 655 w 770"/>
              <a:gd name="T1" fmla="*/ 219 h 220"/>
              <a:gd name="T2" fmla="*/ 668 w 770"/>
              <a:gd name="T3" fmla="*/ 220 h 220"/>
              <a:gd name="T4" fmla="*/ 681 w 770"/>
              <a:gd name="T5" fmla="*/ 218 h 220"/>
              <a:gd name="T6" fmla="*/ 694 w 770"/>
              <a:gd name="T7" fmla="*/ 216 h 220"/>
              <a:gd name="T8" fmla="*/ 707 w 770"/>
              <a:gd name="T9" fmla="*/ 211 h 220"/>
              <a:gd name="T10" fmla="*/ 718 w 770"/>
              <a:gd name="T11" fmla="*/ 204 h 220"/>
              <a:gd name="T12" fmla="*/ 729 w 770"/>
              <a:gd name="T13" fmla="*/ 196 h 220"/>
              <a:gd name="T14" fmla="*/ 739 w 770"/>
              <a:gd name="T15" fmla="*/ 187 h 220"/>
              <a:gd name="T16" fmla="*/ 749 w 770"/>
              <a:gd name="T17" fmla="*/ 177 h 220"/>
              <a:gd name="T18" fmla="*/ 755 w 770"/>
              <a:gd name="T19" fmla="*/ 165 h 220"/>
              <a:gd name="T20" fmla="*/ 762 w 770"/>
              <a:gd name="T21" fmla="*/ 153 h 220"/>
              <a:gd name="T22" fmla="*/ 766 w 770"/>
              <a:gd name="T23" fmla="*/ 140 h 220"/>
              <a:gd name="T24" fmla="*/ 769 w 770"/>
              <a:gd name="T25" fmla="*/ 126 h 220"/>
              <a:gd name="T26" fmla="*/ 770 w 770"/>
              <a:gd name="T27" fmla="*/ 112 h 220"/>
              <a:gd name="T28" fmla="*/ 770 w 770"/>
              <a:gd name="T29" fmla="*/ 99 h 220"/>
              <a:gd name="T30" fmla="*/ 767 w 770"/>
              <a:gd name="T31" fmla="*/ 86 h 220"/>
              <a:gd name="T32" fmla="*/ 764 w 770"/>
              <a:gd name="T33" fmla="*/ 72 h 220"/>
              <a:gd name="T34" fmla="*/ 757 w 770"/>
              <a:gd name="T35" fmla="*/ 59 h 220"/>
              <a:gd name="T36" fmla="*/ 751 w 770"/>
              <a:gd name="T37" fmla="*/ 47 h 220"/>
              <a:gd name="T38" fmla="*/ 742 w 770"/>
              <a:gd name="T39" fmla="*/ 37 h 220"/>
              <a:gd name="T40" fmla="*/ 733 w 770"/>
              <a:gd name="T41" fmla="*/ 27 h 220"/>
              <a:gd name="T42" fmla="*/ 723 w 770"/>
              <a:gd name="T43" fmla="*/ 19 h 220"/>
              <a:gd name="T44" fmla="*/ 711 w 770"/>
              <a:gd name="T45" fmla="*/ 12 h 220"/>
              <a:gd name="T46" fmla="*/ 698 w 770"/>
              <a:gd name="T47" fmla="*/ 7 h 220"/>
              <a:gd name="T48" fmla="*/ 686 w 770"/>
              <a:gd name="T49" fmla="*/ 2 h 220"/>
              <a:gd name="T50" fmla="*/ 672 w 770"/>
              <a:gd name="T51" fmla="*/ 0 h 220"/>
              <a:gd name="T52" fmla="*/ 659 w 770"/>
              <a:gd name="T53" fmla="*/ 0 h 220"/>
              <a:gd name="T54" fmla="*/ 653 w 770"/>
              <a:gd name="T55" fmla="*/ 0 h 220"/>
              <a:gd name="T56" fmla="*/ 655 w 770"/>
              <a:gd name="T57" fmla="*/ 0 h 220"/>
              <a:gd name="T58" fmla="*/ 117 w 770"/>
              <a:gd name="T59" fmla="*/ 0 h 220"/>
              <a:gd name="T60" fmla="*/ 117 w 770"/>
              <a:gd name="T61" fmla="*/ 0 h 220"/>
              <a:gd name="T62" fmla="*/ 102 w 770"/>
              <a:gd name="T63" fmla="*/ 0 h 220"/>
              <a:gd name="T64" fmla="*/ 90 w 770"/>
              <a:gd name="T65" fmla="*/ 2 h 220"/>
              <a:gd name="T66" fmla="*/ 77 w 770"/>
              <a:gd name="T67" fmla="*/ 6 h 220"/>
              <a:gd name="T68" fmla="*/ 65 w 770"/>
              <a:gd name="T69" fmla="*/ 10 h 220"/>
              <a:gd name="T70" fmla="*/ 53 w 770"/>
              <a:gd name="T71" fmla="*/ 16 h 220"/>
              <a:gd name="T72" fmla="*/ 41 w 770"/>
              <a:gd name="T73" fmla="*/ 24 h 220"/>
              <a:gd name="T74" fmla="*/ 31 w 770"/>
              <a:gd name="T75" fmla="*/ 33 h 220"/>
              <a:gd name="T76" fmla="*/ 21 w 770"/>
              <a:gd name="T77" fmla="*/ 43 h 220"/>
              <a:gd name="T78" fmla="*/ 14 w 770"/>
              <a:gd name="T79" fmla="*/ 54 h 220"/>
              <a:gd name="T80" fmla="*/ 8 w 770"/>
              <a:gd name="T81" fmla="*/ 67 h 220"/>
              <a:gd name="T82" fmla="*/ 4 w 770"/>
              <a:gd name="T83" fmla="*/ 79 h 220"/>
              <a:gd name="T84" fmla="*/ 0 w 770"/>
              <a:gd name="T85" fmla="*/ 93 h 220"/>
              <a:gd name="T86" fmla="*/ 0 w 770"/>
              <a:gd name="T87" fmla="*/ 106 h 220"/>
              <a:gd name="T88" fmla="*/ 0 w 770"/>
              <a:gd name="T89" fmla="*/ 120 h 220"/>
              <a:gd name="T90" fmla="*/ 1 w 770"/>
              <a:gd name="T91" fmla="*/ 134 h 220"/>
              <a:gd name="T92" fmla="*/ 6 w 770"/>
              <a:gd name="T93" fmla="*/ 147 h 220"/>
              <a:gd name="T94" fmla="*/ 10 w 770"/>
              <a:gd name="T95" fmla="*/ 160 h 220"/>
              <a:gd name="T96" fmla="*/ 17 w 770"/>
              <a:gd name="T97" fmla="*/ 172 h 220"/>
              <a:gd name="T98" fmla="*/ 25 w 770"/>
              <a:gd name="T99" fmla="*/ 183 h 220"/>
              <a:gd name="T100" fmla="*/ 34 w 770"/>
              <a:gd name="T101" fmla="*/ 193 h 220"/>
              <a:gd name="T102" fmla="*/ 44 w 770"/>
              <a:gd name="T103" fmla="*/ 202 h 220"/>
              <a:gd name="T104" fmla="*/ 56 w 770"/>
              <a:gd name="T105" fmla="*/ 209 h 220"/>
              <a:gd name="T106" fmla="*/ 67 w 770"/>
              <a:gd name="T107" fmla="*/ 214 h 220"/>
              <a:gd name="T108" fmla="*/ 81 w 770"/>
              <a:gd name="T109" fmla="*/ 218 h 220"/>
              <a:gd name="T110" fmla="*/ 94 w 770"/>
              <a:gd name="T111" fmla="*/ 220 h 220"/>
              <a:gd name="T112" fmla="*/ 107 w 770"/>
              <a:gd name="T113" fmla="*/ 219 h 220"/>
              <a:gd name="T114" fmla="*/ 655 w 770"/>
              <a:gd name="T115" fmla="*/ 219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0" h="220">
                <a:moveTo>
                  <a:pt x="655" y="219"/>
                </a:moveTo>
                <a:lnTo>
                  <a:pt x="668" y="220"/>
                </a:lnTo>
                <a:lnTo>
                  <a:pt x="681" y="218"/>
                </a:lnTo>
                <a:lnTo>
                  <a:pt x="694" y="216"/>
                </a:lnTo>
                <a:lnTo>
                  <a:pt x="707" y="211"/>
                </a:lnTo>
                <a:lnTo>
                  <a:pt x="718" y="204"/>
                </a:lnTo>
                <a:lnTo>
                  <a:pt x="729" y="196"/>
                </a:lnTo>
                <a:lnTo>
                  <a:pt x="739" y="187"/>
                </a:lnTo>
                <a:lnTo>
                  <a:pt x="749" y="177"/>
                </a:lnTo>
                <a:lnTo>
                  <a:pt x="755" y="165"/>
                </a:lnTo>
                <a:lnTo>
                  <a:pt x="762" y="153"/>
                </a:lnTo>
                <a:lnTo>
                  <a:pt x="766" y="140"/>
                </a:lnTo>
                <a:lnTo>
                  <a:pt x="769" y="126"/>
                </a:lnTo>
                <a:lnTo>
                  <a:pt x="770" y="112"/>
                </a:lnTo>
                <a:lnTo>
                  <a:pt x="770" y="99"/>
                </a:lnTo>
                <a:lnTo>
                  <a:pt x="767" y="86"/>
                </a:lnTo>
                <a:lnTo>
                  <a:pt x="764" y="72"/>
                </a:lnTo>
                <a:lnTo>
                  <a:pt x="757" y="59"/>
                </a:lnTo>
                <a:lnTo>
                  <a:pt x="751" y="47"/>
                </a:lnTo>
                <a:lnTo>
                  <a:pt x="742" y="37"/>
                </a:lnTo>
                <a:lnTo>
                  <a:pt x="733" y="27"/>
                </a:lnTo>
                <a:lnTo>
                  <a:pt x="723" y="19"/>
                </a:lnTo>
                <a:lnTo>
                  <a:pt x="711" y="12"/>
                </a:lnTo>
                <a:lnTo>
                  <a:pt x="698" y="7"/>
                </a:lnTo>
                <a:lnTo>
                  <a:pt x="686" y="2"/>
                </a:lnTo>
                <a:lnTo>
                  <a:pt x="672" y="0"/>
                </a:lnTo>
                <a:lnTo>
                  <a:pt x="659" y="0"/>
                </a:lnTo>
                <a:lnTo>
                  <a:pt x="653" y="0"/>
                </a:lnTo>
                <a:lnTo>
                  <a:pt x="655" y="0"/>
                </a:lnTo>
                <a:lnTo>
                  <a:pt x="117" y="0"/>
                </a:lnTo>
                <a:lnTo>
                  <a:pt x="117" y="0"/>
                </a:lnTo>
                <a:lnTo>
                  <a:pt x="102" y="0"/>
                </a:lnTo>
                <a:lnTo>
                  <a:pt x="90" y="2"/>
                </a:lnTo>
                <a:lnTo>
                  <a:pt x="77" y="6"/>
                </a:lnTo>
                <a:lnTo>
                  <a:pt x="65" y="10"/>
                </a:lnTo>
                <a:lnTo>
                  <a:pt x="53" y="16"/>
                </a:lnTo>
                <a:lnTo>
                  <a:pt x="41" y="24"/>
                </a:lnTo>
                <a:lnTo>
                  <a:pt x="31" y="33"/>
                </a:lnTo>
                <a:lnTo>
                  <a:pt x="21" y="43"/>
                </a:lnTo>
                <a:lnTo>
                  <a:pt x="14" y="54"/>
                </a:lnTo>
                <a:lnTo>
                  <a:pt x="8" y="67"/>
                </a:lnTo>
                <a:lnTo>
                  <a:pt x="4" y="79"/>
                </a:lnTo>
                <a:lnTo>
                  <a:pt x="0" y="93"/>
                </a:lnTo>
                <a:lnTo>
                  <a:pt x="0" y="106"/>
                </a:lnTo>
                <a:lnTo>
                  <a:pt x="0" y="120"/>
                </a:lnTo>
                <a:lnTo>
                  <a:pt x="1" y="134"/>
                </a:lnTo>
                <a:lnTo>
                  <a:pt x="6" y="147"/>
                </a:lnTo>
                <a:lnTo>
                  <a:pt x="10" y="160"/>
                </a:lnTo>
                <a:lnTo>
                  <a:pt x="17" y="172"/>
                </a:lnTo>
                <a:lnTo>
                  <a:pt x="25" y="183"/>
                </a:lnTo>
                <a:lnTo>
                  <a:pt x="34" y="193"/>
                </a:lnTo>
                <a:lnTo>
                  <a:pt x="44" y="202"/>
                </a:lnTo>
                <a:lnTo>
                  <a:pt x="56" y="209"/>
                </a:lnTo>
                <a:lnTo>
                  <a:pt x="67" y="214"/>
                </a:lnTo>
                <a:lnTo>
                  <a:pt x="81" y="218"/>
                </a:lnTo>
                <a:lnTo>
                  <a:pt x="94" y="220"/>
                </a:lnTo>
                <a:lnTo>
                  <a:pt x="107" y="219"/>
                </a:lnTo>
                <a:lnTo>
                  <a:pt x="655" y="219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29" name="Freeform 9"/>
          <p:cNvSpPr>
            <a:spLocks noChangeArrowheads="1"/>
          </p:cNvSpPr>
          <p:nvPr/>
        </p:nvSpPr>
        <p:spPr bwMode="auto">
          <a:xfrm>
            <a:off x="2274888" y="5734050"/>
            <a:ext cx="1139825" cy="1004888"/>
          </a:xfrm>
          <a:custGeom>
            <a:avLst/>
            <a:gdLst>
              <a:gd name="T0" fmla="*/ 0 w 718"/>
              <a:gd name="T1" fmla="*/ 633 h 633"/>
              <a:gd name="T2" fmla="*/ 718 w 718"/>
              <a:gd name="T3" fmla="*/ 633 h 633"/>
              <a:gd name="T4" fmla="*/ 718 w 718"/>
              <a:gd name="T5" fmla="*/ 0 h 633"/>
              <a:gd name="T6" fmla="*/ 0 w 718"/>
              <a:gd name="T7" fmla="*/ 0 h 633"/>
              <a:gd name="T8" fmla="*/ 0 w 718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8" h="633">
                <a:moveTo>
                  <a:pt x="0" y="633"/>
                </a:moveTo>
                <a:lnTo>
                  <a:pt x="718" y="633"/>
                </a:lnTo>
                <a:lnTo>
                  <a:pt x="718" y="0"/>
                </a:lnTo>
                <a:lnTo>
                  <a:pt x="0" y="0"/>
                </a:lnTo>
                <a:lnTo>
                  <a:pt x="0" y="63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0" name="Freeform 10"/>
          <p:cNvSpPr>
            <a:spLocks noChangeArrowheads="1"/>
          </p:cNvSpPr>
          <p:nvPr/>
        </p:nvSpPr>
        <p:spPr bwMode="auto">
          <a:xfrm>
            <a:off x="3414713" y="5734050"/>
            <a:ext cx="192087" cy="1004888"/>
          </a:xfrm>
          <a:custGeom>
            <a:avLst/>
            <a:gdLst>
              <a:gd name="T0" fmla="*/ 0 w 121"/>
              <a:gd name="T1" fmla="*/ 633 h 633"/>
              <a:gd name="T2" fmla="*/ 121 w 121"/>
              <a:gd name="T3" fmla="*/ 633 h 633"/>
              <a:gd name="T4" fmla="*/ 121 w 121"/>
              <a:gd name="T5" fmla="*/ 0 h 633"/>
              <a:gd name="T6" fmla="*/ 0 w 121"/>
              <a:gd name="T7" fmla="*/ 0 h 633"/>
              <a:gd name="T8" fmla="*/ 0 w 121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633">
                <a:moveTo>
                  <a:pt x="0" y="633"/>
                </a:moveTo>
                <a:lnTo>
                  <a:pt x="121" y="633"/>
                </a:lnTo>
                <a:lnTo>
                  <a:pt x="121" y="0"/>
                </a:lnTo>
                <a:lnTo>
                  <a:pt x="0" y="0"/>
                </a:lnTo>
                <a:lnTo>
                  <a:pt x="0" y="63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1" name="Freeform 11"/>
          <p:cNvSpPr>
            <a:spLocks noChangeArrowheads="1"/>
          </p:cNvSpPr>
          <p:nvPr/>
        </p:nvSpPr>
        <p:spPr bwMode="auto">
          <a:xfrm>
            <a:off x="2084388" y="5734050"/>
            <a:ext cx="190500" cy="1004888"/>
          </a:xfrm>
          <a:custGeom>
            <a:avLst/>
            <a:gdLst>
              <a:gd name="T0" fmla="*/ 0 w 120"/>
              <a:gd name="T1" fmla="*/ 633 h 633"/>
              <a:gd name="T2" fmla="*/ 0 w 120"/>
              <a:gd name="T3" fmla="*/ 0 h 633"/>
              <a:gd name="T4" fmla="*/ 120 w 120"/>
              <a:gd name="T5" fmla="*/ 0 h 633"/>
              <a:gd name="T6" fmla="*/ 120 w 120"/>
              <a:gd name="T7" fmla="*/ 633 h 633"/>
              <a:gd name="T8" fmla="*/ 0 w 120"/>
              <a:gd name="T9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633">
                <a:moveTo>
                  <a:pt x="0" y="633"/>
                </a:moveTo>
                <a:lnTo>
                  <a:pt x="0" y="0"/>
                </a:lnTo>
                <a:lnTo>
                  <a:pt x="120" y="0"/>
                </a:lnTo>
                <a:lnTo>
                  <a:pt x="120" y="633"/>
                </a:lnTo>
                <a:lnTo>
                  <a:pt x="0" y="63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194175" y="3925888"/>
            <a:ext cx="647700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100">
                <a:solidFill>
                  <a:srgbClr val="000000"/>
                </a:solidFill>
                <a:latin typeface="Helv" pitchFamily="34" charset="0"/>
              </a:rPr>
              <a:t>Enter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017963" y="5003800"/>
            <a:ext cx="1019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Keystroke?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149850" y="4827588"/>
            <a:ext cx="350838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Yes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468688" y="4827588"/>
            <a:ext cx="26035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No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875338" y="5934075"/>
            <a:ext cx="95885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Get and</a:t>
            </a:r>
          </a:p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process it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2266950" y="5934075"/>
            <a:ext cx="1125538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Get a char</a:t>
            </a:r>
          </a:p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and print it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4494213" y="4351338"/>
            <a:ext cx="0" cy="280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5078413" y="5164138"/>
            <a:ext cx="1149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6227763" y="5164138"/>
            <a:ext cx="0" cy="5651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2797175" y="5180013"/>
            <a:ext cx="10969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2797175" y="5180013"/>
            <a:ext cx="0" cy="549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2797175" y="6734175"/>
            <a:ext cx="0" cy="3175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 flipH="1">
            <a:off x="1878013" y="7051675"/>
            <a:ext cx="9191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 flipV="1">
            <a:off x="1878013" y="4579938"/>
            <a:ext cx="0" cy="24717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1895475" y="4579938"/>
            <a:ext cx="57118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7607300" y="4579938"/>
            <a:ext cx="0" cy="2419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 flipH="1">
            <a:off x="6210300" y="7016750"/>
            <a:ext cx="1397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 flipV="1">
            <a:off x="6210300" y="6734175"/>
            <a:ext cx="0" cy="2825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Flow of Execution - Subroutines</a:t>
            </a: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2036763" y="3184525"/>
            <a:ext cx="498475" cy="1484313"/>
          </a:xfrm>
          <a:custGeom>
            <a:avLst/>
            <a:gdLst>
              <a:gd name="T0" fmla="*/ 78 w 314"/>
              <a:gd name="T1" fmla="*/ 0 h 935"/>
              <a:gd name="T2" fmla="*/ 279 w 314"/>
              <a:gd name="T3" fmla="*/ 144 h 935"/>
              <a:gd name="T4" fmla="*/ 0 w 314"/>
              <a:gd name="T5" fmla="*/ 278 h 935"/>
              <a:gd name="T6" fmla="*/ 312 w 314"/>
              <a:gd name="T7" fmla="*/ 423 h 935"/>
              <a:gd name="T8" fmla="*/ 78 w 314"/>
              <a:gd name="T9" fmla="*/ 556 h 935"/>
              <a:gd name="T10" fmla="*/ 267 w 314"/>
              <a:gd name="T11" fmla="*/ 645 h 935"/>
              <a:gd name="T12" fmla="*/ 78 w 314"/>
              <a:gd name="T13" fmla="*/ 768 h 935"/>
              <a:gd name="T14" fmla="*/ 246 w 314"/>
              <a:gd name="T15" fmla="*/ 9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4" h="935">
                <a:moveTo>
                  <a:pt x="78" y="0"/>
                </a:moveTo>
                <a:cubicBezTo>
                  <a:pt x="78" y="0"/>
                  <a:pt x="283" y="90"/>
                  <a:pt x="279" y="144"/>
                </a:cubicBezTo>
                <a:cubicBezTo>
                  <a:pt x="273" y="211"/>
                  <a:pt x="0" y="219"/>
                  <a:pt x="0" y="278"/>
                </a:cubicBezTo>
                <a:cubicBezTo>
                  <a:pt x="1" y="343"/>
                  <a:pt x="310" y="353"/>
                  <a:pt x="312" y="423"/>
                </a:cubicBezTo>
                <a:cubicBezTo>
                  <a:pt x="314" y="477"/>
                  <a:pt x="77" y="502"/>
                  <a:pt x="78" y="556"/>
                </a:cubicBezTo>
                <a:cubicBezTo>
                  <a:pt x="80" y="598"/>
                  <a:pt x="265" y="601"/>
                  <a:pt x="267" y="645"/>
                </a:cubicBezTo>
                <a:cubicBezTo>
                  <a:pt x="270" y="691"/>
                  <a:pt x="84" y="713"/>
                  <a:pt x="78" y="768"/>
                </a:cubicBezTo>
                <a:cubicBezTo>
                  <a:pt x="73" y="824"/>
                  <a:pt x="246" y="935"/>
                  <a:pt x="246" y="935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3398838" y="3767138"/>
            <a:ext cx="601662" cy="2349500"/>
          </a:xfrm>
          <a:custGeom>
            <a:avLst/>
            <a:gdLst>
              <a:gd name="T0" fmla="*/ 155 w 379"/>
              <a:gd name="T1" fmla="*/ 0 h 1480"/>
              <a:gd name="T2" fmla="*/ 345 w 379"/>
              <a:gd name="T3" fmla="*/ 100 h 1480"/>
              <a:gd name="T4" fmla="*/ 0 w 379"/>
              <a:gd name="T5" fmla="*/ 256 h 1480"/>
              <a:gd name="T6" fmla="*/ 345 w 379"/>
              <a:gd name="T7" fmla="*/ 411 h 1480"/>
              <a:gd name="T8" fmla="*/ 22 w 379"/>
              <a:gd name="T9" fmla="*/ 568 h 1480"/>
              <a:gd name="T10" fmla="*/ 368 w 379"/>
              <a:gd name="T11" fmla="*/ 701 h 1480"/>
              <a:gd name="T12" fmla="*/ 22 w 379"/>
              <a:gd name="T13" fmla="*/ 857 h 1480"/>
              <a:gd name="T14" fmla="*/ 379 w 379"/>
              <a:gd name="T15" fmla="*/ 1024 h 1480"/>
              <a:gd name="T16" fmla="*/ 0 w 379"/>
              <a:gd name="T17" fmla="*/ 1202 h 1480"/>
              <a:gd name="T18" fmla="*/ 312 w 379"/>
              <a:gd name="T19" fmla="*/ 1358 h 1480"/>
              <a:gd name="T20" fmla="*/ 22 w 379"/>
              <a:gd name="T21" fmla="*/ 1469 h 1480"/>
              <a:gd name="T22" fmla="*/ 22 w 379"/>
              <a:gd name="T23" fmla="*/ 148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9" h="1480">
                <a:moveTo>
                  <a:pt x="155" y="0"/>
                </a:moveTo>
                <a:cubicBezTo>
                  <a:pt x="155" y="0"/>
                  <a:pt x="346" y="58"/>
                  <a:pt x="345" y="100"/>
                </a:cubicBezTo>
                <a:cubicBezTo>
                  <a:pt x="343" y="174"/>
                  <a:pt x="0" y="186"/>
                  <a:pt x="0" y="256"/>
                </a:cubicBezTo>
                <a:cubicBezTo>
                  <a:pt x="0" y="326"/>
                  <a:pt x="344" y="339"/>
                  <a:pt x="345" y="411"/>
                </a:cubicBezTo>
                <a:cubicBezTo>
                  <a:pt x="346" y="479"/>
                  <a:pt x="20" y="502"/>
                  <a:pt x="22" y="568"/>
                </a:cubicBezTo>
                <a:cubicBezTo>
                  <a:pt x="25" y="634"/>
                  <a:pt x="366" y="635"/>
                  <a:pt x="368" y="701"/>
                </a:cubicBezTo>
                <a:cubicBezTo>
                  <a:pt x="369" y="768"/>
                  <a:pt x="23" y="785"/>
                  <a:pt x="22" y="857"/>
                </a:cubicBezTo>
                <a:cubicBezTo>
                  <a:pt x="22" y="931"/>
                  <a:pt x="379" y="948"/>
                  <a:pt x="379" y="1024"/>
                </a:cubicBezTo>
                <a:cubicBezTo>
                  <a:pt x="379" y="1103"/>
                  <a:pt x="1" y="1120"/>
                  <a:pt x="0" y="1202"/>
                </a:cubicBezTo>
                <a:cubicBezTo>
                  <a:pt x="0" y="1269"/>
                  <a:pt x="315" y="1294"/>
                  <a:pt x="312" y="1358"/>
                </a:cubicBezTo>
                <a:cubicBezTo>
                  <a:pt x="309" y="1414"/>
                  <a:pt x="66" y="1405"/>
                  <a:pt x="22" y="1469"/>
                </a:cubicBezTo>
                <a:cubicBezTo>
                  <a:pt x="21" y="1470"/>
                  <a:pt x="22" y="1480"/>
                  <a:pt x="22" y="1480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2063750" y="5021263"/>
            <a:ext cx="485775" cy="1254125"/>
          </a:xfrm>
          <a:custGeom>
            <a:avLst/>
            <a:gdLst>
              <a:gd name="T0" fmla="*/ 306 w 306"/>
              <a:gd name="T1" fmla="*/ 0 h 790"/>
              <a:gd name="T2" fmla="*/ 61 w 306"/>
              <a:gd name="T3" fmla="*/ 67 h 790"/>
              <a:gd name="T4" fmla="*/ 295 w 306"/>
              <a:gd name="T5" fmla="*/ 189 h 790"/>
              <a:gd name="T6" fmla="*/ 50 w 306"/>
              <a:gd name="T7" fmla="*/ 301 h 790"/>
              <a:gd name="T8" fmla="*/ 306 w 306"/>
              <a:gd name="T9" fmla="*/ 390 h 790"/>
              <a:gd name="T10" fmla="*/ 6 w 306"/>
              <a:gd name="T11" fmla="*/ 501 h 790"/>
              <a:gd name="T12" fmla="*/ 295 w 306"/>
              <a:gd name="T13" fmla="*/ 679 h 790"/>
              <a:gd name="T14" fmla="*/ 17 w 306"/>
              <a:gd name="T15" fmla="*/ 790 h 790"/>
              <a:gd name="T16" fmla="*/ 28 w 306"/>
              <a:gd name="T17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790">
                <a:moveTo>
                  <a:pt x="306" y="0"/>
                </a:moveTo>
                <a:cubicBezTo>
                  <a:pt x="306" y="0"/>
                  <a:pt x="66" y="24"/>
                  <a:pt x="61" y="67"/>
                </a:cubicBezTo>
                <a:cubicBezTo>
                  <a:pt x="57" y="110"/>
                  <a:pt x="296" y="138"/>
                  <a:pt x="295" y="189"/>
                </a:cubicBezTo>
                <a:cubicBezTo>
                  <a:pt x="294" y="241"/>
                  <a:pt x="49" y="255"/>
                  <a:pt x="50" y="301"/>
                </a:cubicBezTo>
                <a:cubicBezTo>
                  <a:pt x="53" y="346"/>
                  <a:pt x="306" y="347"/>
                  <a:pt x="306" y="390"/>
                </a:cubicBezTo>
                <a:cubicBezTo>
                  <a:pt x="306" y="439"/>
                  <a:pt x="12" y="439"/>
                  <a:pt x="6" y="501"/>
                </a:cubicBezTo>
                <a:cubicBezTo>
                  <a:pt x="0" y="566"/>
                  <a:pt x="301" y="612"/>
                  <a:pt x="295" y="679"/>
                </a:cubicBezTo>
                <a:cubicBezTo>
                  <a:pt x="291" y="737"/>
                  <a:pt x="13" y="763"/>
                  <a:pt x="17" y="790"/>
                </a:cubicBezTo>
                <a:cubicBezTo>
                  <a:pt x="17" y="790"/>
                  <a:pt x="28" y="790"/>
                  <a:pt x="28" y="790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2601913" y="3767138"/>
            <a:ext cx="973137" cy="10429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 flipV="1">
            <a:off x="2568575" y="5038725"/>
            <a:ext cx="865188" cy="1060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878013" y="4721225"/>
            <a:ext cx="800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CALL Ñ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629025" y="3519488"/>
            <a:ext cx="14605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Ñ</a:t>
            </a:r>
          </a:p>
        </p:txBody>
      </p:sp>
      <p:sp>
        <p:nvSpPr>
          <p:cNvPr id="6154" name="Freeform 10"/>
          <p:cNvSpPr>
            <a:spLocks/>
          </p:cNvSpPr>
          <p:nvPr/>
        </p:nvSpPr>
        <p:spPr bwMode="auto">
          <a:xfrm>
            <a:off x="5240338" y="1978025"/>
            <a:ext cx="498475" cy="1484313"/>
          </a:xfrm>
          <a:custGeom>
            <a:avLst/>
            <a:gdLst>
              <a:gd name="T0" fmla="*/ 78 w 314"/>
              <a:gd name="T1" fmla="*/ 0 h 935"/>
              <a:gd name="T2" fmla="*/ 279 w 314"/>
              <a:gd name="T3" fmla="*/ 144 h 935"/>
              <a:gd name="T4" fmla="*/ 0 w 314"/>
              <a:gd name="T5" fmla="*/ 278 h 935"/>
              <a:gd name="T6" fmla="*/ 312 w 314"/>
              <a:gd name="T7" fmla="*/ 423 h 935"/>
              <a:gd name="T8" fmla="*/ 78 w 314"/>
              <a:gd name="T9" fmla="*/ 556 h 935"/>
              <a:gd name="T10" fmla="*/ 268 w 314"/>
              <a:gd name="T11" fmla="*/ 645 h 935"/>
              <a:gd name="T12" fmla="*/ 78 w 314"/>
              <a:gd name="T13" fmla="*/ 768 h 935"/>
              <a:gd name="T14" fmla="*/ 245 w 314"/>
              <a:gd name="T15" fmla="*/ 9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4" h="935">
                <a:moveTo>
                  <a:pt x="78" y="0"/>
                </a:moveTo>
                <a:cubicBezTo>
                  <a:pt x="78" y="0"/>
                  <a:pt x="284" y="91"/>
                  <a:pt x="279" y="144"/>
                </a:cubicBezTo>
                <a:cubicBezTo>
                  <a:pt x="273" y="211"/>
                  <a:pt x="0" y="219"/>
                  <a:pt x="0" y="278"/>
                </a:cubicBezTo>
                <a:cubicBezTo>
                  <a:pt x="1" y="343"/>
                  <a:pt x="310" y="353"/>
                  <a:pt x="312" y="423"/>
                </a:cubicBezTo>
                <a:cubicBezTo>
                  <a:pt x="314" y="477"/>
                  <a:pt x="77" y="502"/>
                  <a:pt x="78" y="556"/>
                </a:cubicBezTo>
                <a:cubicBezTo>
                  <a:pt x="80" y="598"/>
                  <a:pt x="265" y="601"/>
                  <a:pt x="268" y="645"/>
                </a:cubicBezTo>
                <a:cubicBezTo>
                  <a:pt x="270" y="692"/>
                  <a:pt x="84" y="713"/>
                  <a:pt x="78" y="768"/>
                </a:cubicBezTo>
                <a:cubicBezTo>
                  <a:pt x="73" y="824"/>
                  <a:pt x="245" y="935"/>
                  <a:pt x="245" y="935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5" name="Freeform 11"/>
          <p:cNvSpPr>
            <a:spLocks/>
          </p:cNvSpPr>
          <p:nvPr/>
        </p:nvSpPr>
        <p:spPr bwMode="auto">
          <a:xfrm>
            <a:off x="6875463" y="3581400"/>
            <a:ext cx="601662" cy="2349500"/>
          </a:xfrm>
          <a:custGeom>
            <a:avLst/>
            <a:gdLst>
              <a:gd name="T0" fmla="*/ 156 w 379"/>
              <a:gd name="T1" fmla="*/ 0 h 1480"/>
              <a:gd name="T2" fmla="*/ 345 w 379"/>
              <a:gd name="T3" fmla="*/ 101 h 1480"/>
              <a:gd name="T4" fmla="*/ 0 w 379"/>
              <a:gd name="T5" fmla="*/ 256 h 1480"/>
              <a:gd name="T6" fmla="*/ 345 w 379"/>
              <a:gd name="T7" fmla="*/ 412 h 1480"/>
              <a:gd name="T8" fmla="*/ 22 w 379"/>
              <a:gd name="T9" fmla="*/ 568 h 1480"/>
              <a:gd name="T10" fmla="*/ 368 w 379"/>
              <a:gd name="T11" fmla="*/ 702 h 1480"/>
              <a:gd name="T12" fmla="*/ 22 w 379"/>
              <a:gd name="T13" fmla="*/ 857 h 1480"/>
              <a:gd name="T14" fmla="*/ 379 w 379"/>
              <a:gd name="T15" fmla="*/ 1024 h 1480"/>
              <a:gd name="T16" fmla="*/ 0 w 379"/>
              <a:gd name="T17" fmla="*/ 1202 h 1480"/>
              <a:gd name="T18" fmla="*/ 312 w 379"/>
              <a:gd name="T19" fmla="*/ 1358 h 1480"/>
              <a:gd name="T20" fmla="*/ 22 w 379"/>
              <a:gd name="T21" fmla="*/ 1469 h 1480"/>
              <a:gd name="T22" fmla="*/ 22 w 379"/>
              <a:gd name="T23" fmla="*/ 148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9" h="1480">
                <a:moveTo>
                  <a:pt x="156" y="0"/>
                </a:moveTo>
                <a:cubicBezTo>
                  <a:pt x="156" y="0"/>
                  <a:pt x="346" y="59"/>
                  <a:pt x="345" y="101"/>
                </a:cubicBezTo>
                <a:cubicBezTo>
                  <a:pt x="343" y="174"/>
                  <a:pt x="0" y="186"/>
                  <a:pt x="0" y="256"/>
                </a:cubicBezTo>
                <a:cubicBezTo>
                  <a:pt x="0" y="326"/>
                  <a:pt x="344" y="340"/>
                  <a:pt x="345" y="412"/>
                </a:cubicBezTo>
                <a:cubicBezTo>
                  <a:pt x="346" y="479"/>
                  <a:pt x="21" y="502"/>
                  <a:pt x="22" y="568"/>
                </a:cubicBezTo>
                <a:cubicBezTo>
                  <a:pt x="25" y="634"/>
                  <a:pt x="367" y="636"/>
                  <a:pt x="368" y="702"/>
                </a:cubicBezTo>
                <a:cubicBezTo>
                  <a:pt x="369" y="768"/>
                  <a:pt x="23" y="785"/>
                  <a:pt x="22" y="857"/>
                </a:cubicBezTo>
                <a:cubicBezTo>
                  <a:pt x="22" y="931"/>
                  <a:pt x="379" y="949"/>
                  <a:pt x="379" y="1024"/>
                </a:cubicBezTo>
                <a:cubicBezTo>
                  <a:pt x="379" y="1104"/>
                  <a:pt x="1" y="1120"/>
                  <a:pt x="0" y="1202"/>
                </a:cubicBezTo>
                <a:cubicBezTo>
                  <a:pt x="0" y="1270"/>
                  <a:pt x="315" y="1295"/>
                  <a:pt x="312" y="1358"/>
                </a:cubicBezTo>
                <a:cubicBezTo>
                  <a:pt x="310" y="1415"/>
                  <a:pt x="66" y="1406"/>
                  <a:pt x="22" y="1469"/>
                </a:cubicBezTo>
                <a:cubicBezTo>
                  <a:pt x="21" y="1471"/>
                  <a:pt x="22" y="1480"/>
                  <a:pt x="22" y="1480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6" name="Freeform 12"/>
          <p:cNvSpPr>
            <a:spLocks/>
          </p:cNvSpPr>
          <p:nvPr/>
        </p:nvSpPr>
        <p:spPr bwMode="auto">
          <a:xfrm>
            <a:off x="5513388" y="5881688"/>
            <a:ext cx="485775" cy="1252537"/>
          </a:xfrm>
          <a:custGeom>
            <a:avLst/>
            <a:gdLst>
              <a:gd name="T0" fmla="*/ 306 w 306"/>
              <a:gd name="T1" fmla="*/ 0 h 789"/>
              <a:gd name="T2" fmla="*/ 61 w 306"/>
              <a:gd name="T3" fmla="*/ 66 h 789"/>
              <a:gd name="T4" fmla="*/ 295 w 306"/>
              <a:gd name="T5" fmla="*/ 189 h 789"/>
              <a:gd name="T6" fmla="*/ 50 w 306"/>
              <a:gd name="T7" fmla="*/ 300 h 789"/>
              <a:gd name="T8" fmla="*/ 306 w 306"/>
              <a:gd name="T9" fmla="*/ 388 h 789"/>
              <a:gd name="T10" fmla="*/ 6 w 306"/>
              <a:gd name="T11" fmla="*/ 499 h 789"/>
              <a:gd name="T12" fmla="*/ 295 w 306"/>
              <a:gd name="T13" fmla="*/ 678 h 789"/>
              <a:gd name="T14" fmla="*/ 17 w 306"/>
              <a:gd name="T15" fmla="*/ 789 h 789"/>
              <a:gd name="T16" fmla="*/ 28 w 306"/>
              <a:gd name="T17" fmla="*/ 789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6" h="789">
                <a:moveTo>
                  <a:pt x="306" y="0"/>
                </a:moveTo>
                <a:cubicBezTo>
                  <a:pt x="306" y="0"/>
                  <a:pt x="66" y="24"/>
                  <a:pt x="61" y="66"/>
                </a:cubicBezTo>
                <a:cubicBezTo>
                  <a:pt x="57" y="110"/>
                  <a:pt x="297" y="137"/>
                  <a:pt x="295" y="189"/>
                </a:cubicBezTo>
                <a:cubicBezTo>
                  <a:pt x="294" y="241"/>
                  <a:pt x="49" y="254"/>
                  <a:pt x="50" y="300"/>
                </a:cubicBezTo>
                <a:cubicBezTo>
                  <a:pt x="52" y="345"/>
                  <a:pt x="306" y="346"/>
                  <a:pt x="306" y="388"/>
                </a:cubicBezTo>
                <a:cubicBezTo>
                  <a:pt x="306" y="438"/>
                  <a:pt x="12" y="438"/>
                  <a:pt x="6" y="499"/>
                </a:cubicBezTo>
                <a:cubicBezTo>
                  <a:pt x="0" y="565"/>
                  <a:pt x="301" y="610"/>
                  <a:pt x="295" y="678"/>
                </a:cubicBezTo>
                <a:cubicBezTo>
                  <a:pt x="291" y="736"/>
                  <a:pt x="12" y="762"/>
                  <a:pt x="17" y="789"/>
                </a:cubicBezTo>
                <a:cubicBezTo>
                  <a:pt x="17" y="789"/>
                  <a:pt x="28" y="789"/>
                  <a:pt x="28" y="789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5784850" y="3573463"/>
            <a:ext cx="12017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5980113" y="5886450"/>
            <a:ext cx="8826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2301875" y="2584450"/>
            <a:ext cx="1060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Code Flow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6334125" y="2584450"/>
            <a:ext cx="450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Time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5002213" y="3448050"/>
            <a:ext cx="800100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CALL Ñ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259138" y="6088063"/>
            <a:ext cx="404812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RET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773863" y="5934075"/>
            <a:ext cx="40481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RET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733675" y="1587500"/>
            <a:ext cx="60356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600" b="1">
                <a:solidFill>
                  <a:srgbClr val="000000"/>
                </a:solidFill>
                <a:latin typeface="Helvetica" pitchFamily="34" charset="0"/>
              </a:rPr>
              <a:t>Flow of execution - Threads</a:t>
            </a:r>
          </a:p>
        </p:txBody>
      </p:sp>
      <p:sp>
        <p:nvSpPr>
          <p:cNvPr id="7171" name="Freeform 3"/>
          <p:cNvSpPr>
            <a:spLocks/>
          </p:cNvSpPr>
          <p:nvPr/>
        </p:nvSpPr>
        <p:spPr bwMode="auto">
          <a:xfrm>
            <a:off x="3290888" y="2193925"/>
            <a:ext cx="500062" cy="1484313"/>
          </a:xfrm>
          <a:custGeom>
            <a:avLst/>
            <a:gdLst>
              <a:gd name="T0" fmla="*/ 78 w 315"/>
              <a:gd name="T1" fmla="*/ 0 h 935"/>
              <a:gd name="T2" fmla="*/ 279 w 315"/>
              <a:gd name="T3" fmla="*/ 145 h 935"/>
              <a:gd name="T4" fmla="*/ 0 w 315"/>
              <a:gd name="T5" fmla="*/ 279 h 935"/>
              <a:gd name="T6" fmla="*/ 313 w 315"/>
              <a:gd name="T7" fmla="*/ 424 h 935"/>
              <a:gd name="T8" fmla="*/ 78 w 315"/>
              <a:gd name="T9" fmla="*/ 557 h 935"/>
              <a:gd name="T10" fmla="*/ 268 w 315"/>
              <a:gd name="T11" fmla="*/ 646 h 935"/>
              <a:gd name="T12" fmla="*/ 78 w 315"/>
              <a:gd name="T13" fmla="*/ 768 h 935"/>
              <a:gd name="T14" fmla="*/ 246 w 315"/>
              <a:gd name="T15" fmla="*/ 9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5" h="935">
                <a:moveTo>
                  <a:pt x="78" y="0"/>
                </a:moveTo>
                <a:cubicBezTo>
                  <a:pt x="78" y="0"/>
                  <a:pt x="284" y="91"/>
                  <a:pt x="279" y="145"/>
                </a:cubicBezTo>
                <a:cubicBezTo>
                  <a:pt x="273" y="212"/>
                  <a:pt x="0" y="220"/>
                  <a:pt x="0" y="279"/>
                </a:cubicBezTo>
                <a:cubicBezTo>
                  <a:pt x="1" y="344"/>
                  <a:pt x="310" y="354"/>
                  <a:pt x="313" y="424"/>
                </a:cubicBezTo>
                <a:cubicBezTo>
                  <a:pt x="315" y="478"/>
                  <a:pt x="77" y="502"/>
                  <a:pt x="78" y="557"/>
                </a:cubicBezTo>
                <a:cubicBezTo>
                  <a:pt x="80" y="598"/>
                  <a:pt x="265" y="602"/>
                  <a:pt x="268" y="646"/>
                </a:cubicBezTo>
                <a:cubicBezTo>
                  <a:pt x="271" y="693"/>
                  <a:pt x="84" y="714"/>
                  <a:pt x="78" y="768"/>
                </a:cubicBezTo>
                <a:cubicBezTo>
                  <a:pt x="73" y="824"/>
                  <a:pt x="246" y="935"/>
                  <a:pt x="246" y="935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Freeform 4"/>
          <p:cNvSpPr>
            <a:spLocks/>
          </p:cNvSpPr>
          <p:nvPr/>
        </p:nvSpPr>
        <p:spPr bwMode="auto">
          <a:xfrm>
            <a:off x="5078413" y="4102100"/>
            <a:ext cx="601662" cy="2349500"/>
          </a:xfrm>
          <a:custGeom>
            <a:avLst/>
            <a:gdLst>
              <a:gd name="T0" fmla="*/ 155 w 379"/>
              <a:gd name="T1" fmla="*/ 0 h 1480"/>
              <a:gd name="T2" fmla="*/ 344 w 379"/>
              <a:gd name="T3" fmla="*/ 101 h 1480"/>
              <a:gd name="T4" fmla="*/ 0 w 379"/>
              <a:gd name="T5" fmla="*/ 256 h 1480"/>
              <a:gd name="T6" fmla="*/ 344 w 379"/>
              <a:gd name="T7" fmla="*/ 412 h 1480"/>
              <a:gd name="T8" fmla="*/ 22 w 379"/>
              <a:gd name="T9" fmla="*/ 568 h 1480"/>
              <a:gd name="T10" fmla="*/ 367 w 379"/>
              <a:gd name="T11" fmla="*/ 702 h 1480"/>
              <a:gd name="T12" fmla="*/ 22 w 379"/>
              <a:gd name="T13" fmla="*/ 857 h 1480"/>
              <a:gd name="T14" fmla="*/ 379 w 379"/>
              <a:gd name="T15" fmla="*/ 1024 h 1480"/>
              <a:gd name="T16" fmla="*/ 0 w 379"/>
              <a:gd name="T17" fmla="*/ 1202 h 1480"/>
              <a:gd name="T18" fmla="*/ 311 w 379"/>
              <a:gd name="T19" fmla="*/ 1358 h 1480"/>
              <a:gd name="T20" fmla="*/ 22 w 379"/>
              <a:gd name="T21" fmla="*/ 1468 h 1480"/>
              <a:gd name="T22" fmla="*/ 22 w 379"/>
              <a:gd name="T23" fmla="*/ 148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9" h="1480">
                <a:moveTo>
                  <a:pt x="155" y="0"/>
                </a:moveTo>
                <a:cubicBezTo>
                  <a:pt x="155" y="0"/>
                  <a:pt x="346" y="59"/>
                  <a:pt x="344" y="101"/>
                </a:cubicBezTo>
                <a:cubicBezTo>
                  <a:pt x="342" y="174"/>
                  <a:pt x="0" y="186"/>
                  <a:pt x="0" y="256"/>
                </a:cubicBezTo>
                <a:cubicBezTo>
                  <a:pt x="0" y="326"/>
                  <a:pt x="344" y="340"/>
                  <a:pt x="344" y="412"/>
                </a:cubicBezTo>
                <a:cubicBezTo>
                  <a:pt x="346" y="479"/>
                  <a:pt x="20" y="502"/>
                  <a:pt x="22" y="568"/>
                </a:cubicBezTo>
                <a:cubicBezTo>
                  <a:pt x="25" y="634"/>
                  <a:pt x="366" y="635"/>
                  <a:pt x="367" y="702"/>
                </a:cubicBezTo>
                <a:cubicBezTo>
                  <a:pt x="369" y="768"/>
                  <a:pt x="22" y="785"/>
                  <a:pt x="22" y="857"/>
                </a:cubicBezTo>
                <a:cubicBezTo>
                  <a:pt x="22" y="931"/>
                  <a:pt x="379" y="948"/>
                  <a:pt x="379" y="1024"/>
                </a:cubicBezTo>
                <a:cubicBezTo>
                  <a:pt x="379" y="1104"/>
                  <a:pt x="1" y="1120"/>
                  <a:pt x="0" y="1202"/>
                </a:cubicBezTo>
                <a:cubicBezTo>
                  <a:pt x="0" y="1269"/>
                  <a:pt x="315" y="1295"/>
                  <a:pt x="311" y="1358"/>
                </a:cubicBezTo>
                <a:cubicBezTo>
                  <a:pt x="309" y="1415"/>
                  <a:pt x="66" y="1405"/>
                  <a:pt x="22" y="1468"/>
                </a:cubicBezTo>
                <a:cubicBezTo>
                  <a:pt x="21" y="1470"/>
                  <a:pt x="22" y="1480"/>
                  <a:pt x="22" y="1480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Freeform 5"/>
          <p:cNvSpPr>
            <a:spLocks/>
          </p:cNvSpPr>
          <p:nvPr/>
        </p:nvSpPr>
        <p:spPr bwMode="auto">
          <a:xfrm>
            <a:off x="3317875" y="4032250"/>
            <a:ext cx="487363" cy="1254125"/>
          </a:xfrm>
          <a:custGeom>
            <a:avLst/>
            <a:gdLst>
              <a:gd name="T0" fmla="*/ 307 w 307"/>
              <a:gd name="T1" fmla="*/ 0 h 790"/>
              <a:gd name="T2" fmla="*/ 61 w 307"/>
              <a:gd name="T3" fmla="*/ 66 h 790"/>
              <a:gd name="T4" fmla="*/ 296 w 307"/>
              <a:gd name="T5" fmla="*/ 189 h 790"/>
              <a:gd name="T6" fmla="*/ 51 w 307"/>
              <a:gd name="T7" fmla="*/ 300 h 790"/>
              <a:gd name="T8" fmla="*/ 307 w 307"/>
              <a:gd name="T9" fmla="*/ 389 h 790"/>
              <a:gd name="T10" fmla="*/ 6 w 307"/>
              <a:gd name="T11" fmla="*/ 500 h 790"/>
              <a:gd name="T12" fmla="*/ 296 w 307"/>
              <a:gd name="T13" fmla="*/ 678 h 790"/>
              <a:gd name="T14" fmla="*/ 17 w 307"/>
              <a:gd name="T15" fmla="*/ 790 h 790"/>
              <a:gd name="T16" fmla="*/ 28 w 307"/>
              <a:gd name="T17" fmla="*/ 79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7" h="790">
                <a:moveTo>
                  <a:pt x="307" y="0"/>
                </a:moveTo>
                <a:cubicBezTo>
                  <a:pt x="307" y="0"/>
                  <a:pt x="67" y="24"/>
                  <a:pt x="61" y="66"/>
                </a:cubicBezTo>
                <a:cubicBezTo>
                  <a:pt x="57" y="110"/>
                  <a:pt x="297" y="138"/>
                  <a:pt x="296" y="189"/>
                </a:cubicBezTo>
                <a:cubicBezTo>
                  <a:pt x="295" y="241"/>
                  <a:pt x="50" y="254"/>
                  <a:pt x="51" y="300"/>
                </a:cubicBezTo>
                <a:cubicBezTo>
                  <a:pt x="53" y="346"/>
                  <a:pt x="307" y="347"/>
                  <a:pt x="307" y="389"/>
                </a:cubicBezTo>
                <a:cubicBezTo>
                  <a:pt x="307" y="439"/>
                  <a:pt x="12" y="438"/>
                  <a:pt x="6" y="500"/>
                </a:cubicBezTo>
                <a:cubicBezTo>
                  <a:pt x="0" y="566"/>
                  <a:pt x="301" y="611"/>
                  <a:pt x="296" y="678"/>
                </a:cubicBezTo>
                <a:cubicBezTo>
                  <a:pt x="291" y="737"/>
                  <a:pt x="13" y="763"/>
                  <a:pt x="17" y="790"/>
                </a:cubicBezTo>
                <a:cubicBezTo>
                  <a:pt x="17" y="790"/>
                  <a:pt x="28" y="790"/>
                  <a:pt x="28" y="790"/>
                </a:cubicBezTo>
              </a:path>
            </a:pathLst>
          </a:cu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249488" y="3732213"/>
            <a:ext cx="235743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DosCreateThread(Ñ, . .)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308600" y="3854450"/>
            <a:ext cx="146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Ñ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432425" y="2425700"/>
            <a:ext cx="3113088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Both the main routine and the</a:t>
            </a:r>
          </a:p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'subroutine' continue to execute</a:t>
            </a:r>
          </a:p>
          <a:p>
            <a:r>
              <a:rPr lang="en-US" sz="1600">
                <a:solidFill>
                  <a:srgbClr val="000000"/>
                </a:solidFill>
                <a:latin typeface="Helv" pitchFamily="34" charset="0"/>
              </a:rPr>
              <a:t>in parallel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2699</Words>
  <Application>Microsoft Office PowerPoint</Application>
  <PresentationFormat>Personalizado</PresentationFormat>
  <Paragraphs>660</Paragraphs>
  <Slides>67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67</vt:i4>
      </vt:variant>
    </vt:vector>
  </HeadingPairs>
  <TitlesOfParts>
    <vt:vector size="6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OS/2 Warp Programming</dc:title>
  <dc:creator>miturbide</dc:creator>
  <cp:lastModifiedBy>miturbide</cp:lastModifiedBy>
  <cp:revision>18</cp:revision>
  <dcterms:modified xsi:type="dcterms:W3CDTF">2012-01-16T02:12:13Z</dcterms:modified>
</cp:coreProperties>
</file>